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2" r:id="rId3"/>
    <p:sldId id="256" r:id="rId4"/>
    <p:sldId id="258" r:id="rId5"/>
    <p:sldId id="259" r:id="rId6"/>
    <p:sldId id="260" r:id="rId7"/>
    <p:sldId id="273" r:id="rId8"/>
    <p:sldId id="264" r:id="rId9"/>
    <p:sldId id="261" r:id="rId10"/>
    <p:sldId id="263" r:id="rId11"/>
    <p:sldId id="269" r:id="rId12"/>
    <p:sldId id="265" r:id="rId13"/>
    <p:sldId id="268" r:id="rId14"/>
    <p:sldId id="270" r:id="rId15"/>
    <p:sldId id="267" r:id="rId16"/>
    <p:sldId id="272" r:id="rId17"/>
    <p:sldId id="271" r:id="rId18"/>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Calibri" pitchFamily="34" charset="0"/>
        <a:ea typeface="+mn-ea"/>
        <a:cs typeface="Arial" pitchFamily="34" charset="0"/>
      </a:defRPr>
    </a:lvl1pPr>
    <a:lvl2pPr marL="457200" algn="r" rtl="1" fontAlgn="base">
      <a:spcBef>
        <a:spcPct val="0"/>
      </a:spcBef>
      <a:spcAft>
        <a:spcPct val="0"/>
      </a:spcAft>
      <a:defRPr kern="1200">
        <a:solidFill>
          <a:schemeClr val="tx1"/>
        </a:solidFill>
        <a:latin typeface="Calibri" pitchFamily="34" charset="0"/>
        <a:ea typeface="+mn-ea"/>
        <a:cs typeface="Arial" pitchFamily="34" charset="0"/>
      </a:defRPr>
    </a:lvl2pPr>
    <a:lvl3pPr marL="914400" algn="r" rtl="1" fontAlgn="base">
      <a:spcBef>
        <a:spcPct val="0"/>
      </a:spcBef>
      <a:spcAft>
        <a:spcPct val="0"/>
      </a:spcAft>
      <a:defRPr kern="1200">
        <a:solidFill>
          <a:schemeClr val="tx1"/>
        </a:solidFill>
        <a:latin typeface="Calibri" pitchFamily="34" charset="0"/>
        <a:ea typeface="+mn-ea"/>
        <a:cs typeface="Arial" pitchFamily="34" charset="0"/>
      </a:defRPr>
    </a:lvl3pPr>
    <a:lvl4pPr marL="1371600" algn="r" rtl="1" fontAlgn="base">
      <a:spcBef>
        <a:spcPct val="0"/>
      </a:spcBef>
      <a:spcAft>
        <a:spcPct val="0"/>
      </a:spcAft>
      <a:defRPr kern="1200">
        <a:solidFill>
          <a:schemeClr val="tx1"/>
        </a:solidFill>
        <a:latin typeface="Calibri" pitchFamily="34" charset="0"/>
        <a:ea typeface="+mn-ea"/>
        <a:cs typeface="Arial" pitchFamily="34" charset="0"/>
      </a:defRPr>
    </a:lvl4pPr>
    <a:lvl5pPr marL="1828800" algn="r" rtl="1" fontAlgn="base">
      <a:spcBef>
        <a:spcPct val="0"/>
      </a:spcBef>
      <a:spcAft>
        <a:spcPct val="0"/>
      </a:spcAft>
      <a:defRPr kern="1200">
        <a:solidFill>
          <a:schemeClr val="tx1"/>
        </a:solidFill>
        <a:latin typeface="Calibri" pitchFamily="34" charset="0"/>
        <a:ea typeface="+mn-ea"/>
        <a:cs typeface="Arial" pitchFamily="34" charset="0"/>
      </a:defRPr>
    </a:lvl5pPr>
    <a:lvl6pPr marL="2286000" algn="r" defTabSz="914400" rtl="1" eaLnBrk="1" latinLnBrk="0" hangingPunct="1">
      <a:defRPr kern="1200">
        <a:solidFill>
          <a:schemeClr val="tx1"/>
        </a:solidFill>
        <a:latin typeface="Calibri" pitchFamily="34" charset="0"/>
        <a:ea typeface="+mn-ea"/>
        <a:cs typeface="Arial" pitchFamily="34" charset="0"/>
      </a:defRPr>
    </a:lvl6pPr>
    <a:lvl7pPr marL="2743200" algn="r" defTabSz="914400" rtl="1" eaLnBrk="1" latinLnBrk="0" hangingPunct="1">
      <a:defRPr kern="1200">
        <a:solidFill>
          <a:schemeClr val="tx1"/>
        </a:solidFill>
        <a:latin typeface="Calibri" pitchFamily="34" charset="0"/>
        <a:ea typeface="+mn-ea"/>
        <a:cs typeface="Arial" pitchFamily="34" charset="0"/>
      </a:defRPr>
    </a:lvl7pPr>
    <a:lvl8pPr marL="3200400" algn="r" defTabSz="914400" rtl="1" eaLnBrk="1" latinLnBrk="0" hangingPunct="1">
      <a:defRPr kern="1200">
        <a:solidFill>
          <a:schemeClr val="tx1"/>
        </a:solidFill>
        <a:latin typeface="Calibri" pitchFamily="34" charset="0"/>
        <a:ea typeface="+mn-ea"/>
        <a:cs typeface="Arial" pitchFamily="34" charset="0"/>
      </a:defRPr>
    </a:lvl8pPr>
    <a:lvl9pPr marL="3657600" algn="r" defTabSz="914400" rtl="1"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03" autoAdjust="0"/>
    <p:restoredTop sz="94676"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D5534A11-62EE-42CD-ADDE-08E1A4E0C720}" type="datetimeFigureOut">
              <a:rPr lang="he-IL"/>
              <a:pPr>
                <a:defRPr/>
              </a:pPr>
              <a:t>ו'/אדר ב/תשע"א</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266E24A6-5569-451B-8D78-5E168C4058B1}" type="slidenum">
              <a:rPr lang="he-IL"/>
              <a:pPr>
                <a:defRPr/>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12F6300A-953A-4749-A599-E477F53E4124}" type="datetimeFigureOut">
              <a:rPr lang="he-IL"/>
              <a:pPr>
                <a:defRPr/>
              </a:pPr>
              <a:t>ו'/אדר ב/תשע"א</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65C9D7F6-E9D8-4A74-BC17-0F362418E0D5}"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DBCC97C0-7B75-43B5-A5C1-2D0659CAD3D2}" type="datetimeFigureOut">
              <a:rPr lang="he-IL"/>
              <a:pPr>
                <a:defRPr/>
              </a:pPr>
              <a:t>ו'/אדר ב/תשע"א</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EB95BB22-B007-4103-B377-864D6A5C6B77}" type="slidenum">
              <a:rPr lang="he-IL"/>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64D64DFD-8C76-4A1E-8351-74D4075D8487}" type="datetimeFigureOut">
              <a:rPr lang="he-IL"/>
              <a:pPr>
                <a:defRPr/>
              </a:pPr>
              <a:t>ו'/אדר ב/תשע"א</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4AA4BF27-45BF-43B1-9875-5F865512C6C7}" type="slidenum">
              <a:rPr lang="he-IL"/>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C17D167C-9344-4A5D-8375-3B9504E1CDC4}" type="datetimeFigureOut">
              <a:rPr lang="he-IL"/>
              <a:pPr>
                <a:defRPr/>
              </a:pPr>
              <a:t>ו'/אדר ב/תשע"א</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15AEEDBF-E80B-40D6-9EC9-8FE389112CCC}" type="slidenum">
              <a:rPr lang="he-IL"/>
              <a:pPr>
                <a:defRPr/>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957DE60E-960C-4F5D-AC72-DB97C9120D6E}" type="datetimeFigureOut">
              <a:rPr lang="he-IL"/>
              <a:pPr>
                <a:defRPr/>
              </a:pPr>
              <a:t>ו'/אדר ב/תשע"א</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6A0C055E-A5D8-48A9-B6B3-F47C234761C8}"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3"/>
          <p:cNvSpPr>
            <a:spLocks noGrp="1"/>
          </p:cNvSpPr>
          <p:nvPr>
            <p:ph type="dt" sz="half" idx="10"/>
          </p:nvPr>
        </p:nvSpPr>
        <p:spPr/>
        <p:txBody>
          <a:bodyPr/>
          <a:lstStyle>
            <a:lvl1pPr>
              <a:defRPr/>
            </a:lvl1pPr>
          </a:lstStyle>
          <a:p>
            <a:pPr>
              <a:defRPr/>
            </a:pPr>
            <a:fld id="{B48070DB-DF65-44EA-81CA-E519CE89A8A2}" type="datetimeFigureOut">
              <a:rPr lang="he-IL"/>
              <a:pPr>
                <a:defRPr/>
              </a:pPr>
              <a:t>ו'/אדר ב/תשע"א</a:t>
            </a:fld>
            <a:endParaRPr lang="he-IL"/>
          </a:p>
        </p:txBody>
      </p:sp>
      <p:sp>
        <p:nvSpPr>
          <p:cNvPr id="8"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5"/>
          <p:cNvSpPr>
            <a:spLocks noGrp="1"/>
          </p:cNvSpPr>
          <p:nvPr>
            <p:ph type="sldNum" sz="quarter" idx="12"/>
          </p:nvPr>
        </p:nvSpPr>
        <p:spPr/>
        <p:txBody>
          <a:bodyPr/>
          <a:lstStyle>
            <a:lvl1pPr>
              <a:defRPr/>
            </a:lvl1pPr>
          </a:lstStyle>
          <a:p>
            <a:pPr>
              <a:defRPr/>
            </a:pPr>
            <a:fld id="{7CE3E8EB-8B95-4A35-9DBE-8B1B85BFF1D4}"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3"/>
          <p:cNvSpPr>
            <a:spLocks noGrp="1"/>
          </p:cNvSpPr>
          <p:nvPr>
            <p:ph type="dt" sz="half" idx="10"/>
          </p:nvPr>
        </p:nvSpPr>
        <p:spPr/>
        <p:txBody>
          <a:bodyPr/>
          <a:lstStyle>
            <a:lvl1pPr>
              <a:defRPr/>
            </a:lvl1pPr>
          </a:lstStyle>
          <a:p>
            <a:pPr>
              <a:defRPr/>
            </a:pPr>
            <a:fld id="{FD1A8CE9-629A-4469-88C9-98EBDE7D2C3B}" type="datetimeFigureOut">
              <a:rPr lang="he-IL"/>
              <a:pPr>
                <a:defRPr/>
              </a:pPr>
              <a:t>ו'/אדר ב/תשע"א</a:t>
            </a:fld>
            <a:endParaRPr lang="he-IL"/>
          </a:p>
        </p:txBody>
      </p:sp>
      <p:sp>
        <p:nvSpPr>
          <p:cNvPr id="4"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5"/>
          <p:cNvSpPr>
            <a:spLocks noGrp="1"/>
          </p:cNvSpPr>
          <p:nvPr>
            <p:ph type="sldNum" sz="quarter" idx="12"/>
          </p:nvPr>
        </p:nvSpPr>
        <p:spPr/>
        <p:txBody>
          <a:bodyPr/>
          <a:lstStyle>
            <a:lvl1pPr>
              <a:defRPr/>
            </a:lvl1pPr>
          </a:lstStyle>
          <a:p>
            <a:pPr>
              <a:defRPr/>
            </a:pPr>
            <a:fld id="{331E470C-0603-476F-BF8C-9DC03FB69014}"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a:defRPr/>
            </a:pPr>
            <a:fld id="{DB86E7AD-1D8C-49CE-8FC6-2590CFEB0502}" type="datetimeFigureOut">
              <a:rPr lang="he-IL"/>
              <a:pPr>
                <a:defRPr/>
              </a:pPr>
              <a:t>ו'/אדר ב/תשע"א</a:t>
            </a:fld>
            <a:endParaRPr lang="he-IL"/>
          </a:p>
        </p:txBody>
      </p:sp>
      <p:sp>
        <p:nvSpPr>
          <p:cNvPr id="3"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5"/>
          <p:cNvSpPr>
            <a:spLocks noGrp="1"/>
          </p:cNvSpPr>
          <p:nvPr>
            <p:ph type="sldNum" sz="quarter" idx="12"/>
          </p:nvPr>
        </p:nvSpPr>
        <p:spPr/>
        <p:txBody>
          <a:bodyPr/>
          <a:lstStyle>
            <a:lvl1pPr>
              <a:defRPr/>
            </a:lvl1pPr>
          </a:lstStyle>
          <a:p>
            <a:pPr>
              <a:defRPr/>
            </a:pPr>
            <a:fld id="{D104A1AC-D36E-4AD4-8792-4C913B30C131}"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676D5BAB-C295-464A-859B-D2852863C19B}" type="datetimeFigureOut">
              <a:rPr lang="he-IL"/>
              <a:pPr>
                <a:defRPr/>
              </a:pPr>
              <a:t>ו'/אדר ב/תשע"א</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9F55CD15-3CB6-4E23-AACC-56AA39E1AA95}"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737EF8AD-BC45-4ED8-8C5F-0E851CA700EB}" type="datetimeFigureOut">
              <a:rPr lang="he-IL"/>
              <a:pPr>
                <a:defRPr/>
              </a:pPr>
              <a:t>ו'/אדר ב/תשע"א</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A6CBCF51-51BC-455B-9C9E-BC5286128DC5}"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מציין מיקום של כותרת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מציין מיקום טקסט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C4B0084-30CF-4452-986A-2CC287A2DFA8}" type="datetimeFigureOut">
              <a:rPr lang="he-IL"/>
              <a:pPr>
                <a:defRPr/>
              </a:pPr>
              <a:t>ו'/אדר ב/תשע"א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C9A7C93-36BC-435D-8350-36CAFF72F9E0}"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ideo" Target="file:///C:\Documents%20and%20Settings\shir\My%20Documents\&#1513;&#1497;&#1512;\&#1506;&#1489;&#1493;&#1491;&#1493;&#1514;%20&#1500;&#1489;&#1497;&#1514;%20&#1492;&#1505;&#1508;&#1512;\&#1506;&#1489;&#1493;&#1491;&#1493;&#1514;-&#1513;&#1497;&#1512;\&#1499;&#1514;&#1492;%20&#1496;\&#1488;&#1494;&#1512;&#1495;&#1493;&#1514;\Movie.wm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471734" y="260648"/>
            <a:ext cx="5974297" cy="1446550"/>
          </a:xfrm>
          <a:prstGeom prst="rect">
            <a:avLst/>
          </a:prstGeom>
          <a:noFill/>
        </p:spPr>
        <p:txBody>
          <a:bodyPr>
            <a:spAutoFit/>
          </a:bodyPr>
          <a:lstStyle/>
          <a:p>
            <a:pPr algn="ctr" fontAlgn="auto">
              <a:spcBef>
                <a:spcPts val="0"/>
              </a:spcBef>
              <a:spcAft>
                <a:spcPts val="0"/>
              </a:spcAft>
              <a:defRPr/>
            </a:pPr>
            <a:r>
              <a:rPr lang="he-IL" sz="8800" b="1" dirty="0">
                <a:ln w="19050">
                  <a:solidFill>
                    <a:schemeClr val="tx2">
                      <a:tint val="1000"/>
                    </a:schemeClr>
                  </a:solidFill>
                  <a:prstDash val="solid"/>
                </a:ln>
                <a:solidFill>
                  <a:schemeClr val="accent3"/>
                </a:solidFill>
                <a:effectLst>
                  <a:glow rad="63500">
                    <a:schemeClr val="accent3">
                      <a:satMod val="175000"/>
                      <a:alpha val="40000"/>
                    </a:schemeClr>
                  </a:glow>
                  <a:outerShdw blurRad="50800" dist="38100" dir="5400000" algn="t" rotWithShape="0">
                    <a:prstClr val="black">
                      <a:alpha val="40000"/>
                    </a:prstClr>
                  </a:outerShdw>
                </a:effectLst>
                <a:latin typeface="+mn-lt"/>
                <a:cs typeface="+mn-cs"/>
              </a:rPr>
              <a:t>שלטון מקומי</a:t>
            </a:r>
            <a:endParaRPr lang="he-IL" sz="8800" b="1" dirty="0">
              <a:ln w="19050">
                <a:solidFill>
                  <a:schemeClr val="tx2">
                    <a:tint val="1000"/>
                  </a:schemeClr>
                </a:solidFill>
                <a:prstDash val="solid"/>
              </a:ln>
              <a:solidFill>
                <a:schemeClr val="accent3"/>
              </a:solidFill>
              <a:effectLst>
                <a:glow rad="63500">
                  <a:schemeClr val="accent3">
                    <a:satMod val="175000"/>
                    <a:alpha val="40000"/>
                  </a:schemeClr>
                </a:glow>
                <a:outerShdw blurRad="50800" dist="38100" dir="5400000" algn="t" rotWithShape="0">
                  <a:prstClr val="black">
                    <a:alpha val="40000"/>
                  </a:prstClr>
                </a:outerShdw>
              </a:effectLst>
              <a:latin typeface="+mn-lt"/>
              <a:cs typeface="+mn-cs"/>
            </a:endParaRPr>
          </a:p>
        </p:txBody>
      </p:sp>
      <p:pic>
        <p:nvPicPr>
          <p:cNvPr id="2051" name="Picture 2" descr="http://bis.org.il/files/barilan/page_pics/eryat%20ramat%20gan.jpg"/>
          <p:cNvPicPr>
            <a:picLocks noChangeAspect="1" noChangeArrowheads="1"/>
          </p:cNvPicPr>
          <p:nvPr/>
        </p:nvPicPr>
        <p:blipFill>
          <a:blip r:embed="rId2" cstate="print"/>
          <a:srcRect/>
          <a:stretch>
            <a:fillRect/>
          </a:stretch>
        </p:blipFill>
        <p:spPr bwMode="auto">
          <a:xfrm>
            <a:off x="739775" y="1916113"/>
            <a:ext cx="1965325" cy="2130425"/>
          </a:xfrm>
          <a:prstGeom prst="rect">
            <a:avLst/>
          </a:prstGeom>
          <a:noFill/>
          <a:ln w="9525">
            <a:noFill/>
            <a:miter lim="800000"/>
            <a:headEnd/>
            <a:tailEnd/>
          </a:ln>
        </p:spPr>
      </p:pic>
      <p:pic>
        <p:nvPicPr>
          <p:cNvPr id="2052" name="Picture 4" descr="http://www.pc.co.il/wp-content/uploads/2009/11/giv.jpg"/>
          <p:cNvPicPr>
            <a:picLocks noChangeAspect="1" noChangeArrowheads="1"/>
          </p:cNvPicPr>
          <p:nvPr/>
        </p:nvPicPr>
        <p:blipFill>
          <a:blip r:embed="rId3" cstate="print"/>
          <a:srcRect/>
          <a:stretch>
            <a:fillRect/>
          </a:stretch>
        </p:blipFill>
        <p:spPr bwMode="auto">
          <a:xfrm>
            <a:off x="5495925" y="3714750"/>
            <a:ext cx="4476750" cy="3133725"/>
          </a:xfrm>
          <a:prstGeom prst="rect">
            <a:avLst/>
          </a:prstGeom>
          <a:noFill/>
          <a:ln w="9525">
            <a:noFill/>
            <a:miter lim="800000"/>
            <a:headEnd/>
            <a:tailEnd/>
          </a:ln>
        </p:spPr>
      </p:pic>
      <p:sp>
        <p:nvSpPr>
          <p:cNvPr id="9" name="TextBox 8"/>
          <p:cNvSpPr txBox="1">
            <a:spLocks noChangeArrowheads="1"/>
          </p:cNvSpPr>
          <p:nvPr/>
        </p:nvSpPr>
        <p:spPr bwMode="auto">
          <a:xfrm>
            <a:off x="1722438" y="2205038"/>
            <a:ext cx="4608512" cy="3108325"/>
          </a:xfrm>
          <a:prstGeom prst="rect">
            <a:avLst/>
          </a:prstGeom>
          <a:noFill/>
          <a:ln w="9525">
            <a:noFill/>
            <a:miter lim="800000"/>
            <a:headEnd/>
            <a:tailEnd/>
          </a:ln>
        </p:spPr>
        <p:txBody>
          <a:bodyPr>
            <a:spAutoFit/>
          </a:bodyPr>
          <a:lstStyle/>
          <a:p>
            <a:pPr marL="285750" indent="-285750">
              <a:buFont typeface="Arial" pitchFamily="34" charset="0"/>
              <a:buChar char="•"/>
            </a:pPr>
            <a:r>
              <a:rPr lang="he-IL" sz="2800">
                <a:cs typeface="BN Sharon Bold" pitchFamily="2" charset="-79"/>
              </a:rPr>
              <a:t>הגדרה</a:t>
            </a:r>
          </a:p>
          <a:p>
            <a:pPr marL="285750" indent="-285750">
              <a:buFont typeface="Arial" pitchFamily="34" charset="0"/>
              <a:buChar char="•"/>
            </a:pPr>
            <a:r>
              <a:rPr lang="he-IL" sz="2800">
                <a:cs typeface="BN Sharon Bold" pitchFamily="2" charset="-79"/>
              </a:rPr>
              <a:t>צורות השלטון המקומי</a:t>
            </a:r>
          </a:p>
          <a:p>
            <a:pPr marL="285750" indent="-285750">
              <a:buFont typeface="Arial" pitchFamily="34" charset="0"/>
              <a:buChar char="•"/>
            </a:pPr>
            <a:r>
              <a:rPr lang="he-IL" sz="2800">
                <a:cs typeface="BN Sharon Bold" pitchFamily="2" charset="-79"/>
              </a:rPr>
              <a:t>תפקיד</a:t>
            </a:r>
          </a:p>
          <a:p>
            <a:pPr marL="285750" indent="-285750">
              <a:buFont typeface="Arial" pitchFamily="34" charset="0"/>
              <a:buChar char="•"/>
            </a:pPr>
            <a:r>
              <a:rPr lang="he-IL" sz="2800">
                <a:cs typeface="BN Sharon Bold" pitchFamily="2" charset="-79"/>
              </a:rPr>
              <a:t>סמכויות</a:t>
            </a:r>
          </a:p>
          <a:p>
            <a:pPr marL="285750" indent="-285750">
              <a:buFont typeface="Arial" pitchFamily="34" charset="0"/>
              <a:buChar char="•"/>
            </a:pPr>
            <a:r>
              <a:rPr lang="he-IL" sz="2800">
                <a:cs typeface="BN Sharon Bold" pitchFamily="2" charset="-79"/>
              </a:rPr>
              <a:t>מקורות הכנסה</a:t>
            </a:r>
          </a:p>
          <a:p>
            <a:pPr marL="285750" indent="-285750">
              <a:buFont typeface="Arial" pitchFamily="34" charset="0"/>
              <a:buChar char="•"/>
            </a:pPr>
            <a:r>
              <a:rPr lang="he-IL" sz="2800">
                <a:cs typeface="BN Sharon Bold" pitchFamily="2" charset="-79"/>
              </a:rPr>
              <a:t>פיקוח על השלטון המקומי</a:t>
            </a:r>
          </a:p>
          <a:p>
            <a:pPr marL="285750" indent="-285750">
              <a:buFont typeface="Arial" pitchFamily="34" charset="0"/>
              <a:buChar char="•"/>
            </a:pPr>
            <a:r>
              <a:rPr lang="he-IL" sz="2800">
                <a:cs typeface="BN Sharon Bold" pitchFamily="2" charset="-79"/>
              </a:rPr>
              <a:t>בחירות לרשות המקומית</a:t>
            </a:r>
          </a:p>
        </p:txBody>
      </p:sp>
      <p:pic>
        <p:nvPicPr>
          <p:cNvPr id="2054" name="Picture 10" descr="http://tnuanet.com/tn/images/logo_drom_hasharon.PNG"/>
          <p:cNvPicPr>
            <a:picLocks noChangeAspect="1" noChangeArrowheads="1"/>
          </p:cNvPicPr>
          <p:nvPr/>
        </p:nvPicPr>
        <p:blipFill>
          <a:blip r:embed="rId4" cstate="print"/>
          <a:srcRect/>
          <a:stretch>
            <a:fillRect/>
          </a:stretch>
        </p:blipFill>
        <p:spPr bwMode="auto">
          <a:xfrm>
            <a:off x="6443663" y="1706563"/>
            <a:ext cx="1855787" cy="1855787"/>
          </a:xfrm>
          <a:prstGeom prst="rect">
            <a:avLst/>
          </a:prstGeom>
          <a:noFill/>
          <a:ln w="9525">
            <a:noFill/>
            <a:miter lim="800000"/>
            <a:headEnd/>
            <a:tailEnd/>
          </a:ln>
        </p:spPr>
      </p:pic>
      <p:pic>
        <p:nvPicPr>
          <p:cNvPr id="2055" name="Picture 12" descr="http://upload.wikimedia.org/wikipedia/commons/7/7e/Kfar_Yona_COA.png"/>
          <p:cNvPicPr>
            <a:picLocks noChangeAspect="1" noChangeArrowheads="1"/>
          </p:cNvPicPr>
          <p:nvPr/>
        </p:nvPicPr>
        <p:blipFill>
          <a:blip r:embed="rId5" cstate="print"/>
          <a:srcRect/>
          <a:stretch>
            <a:fillRect/>
          </a:stretch>
        </p:blipFill>
        <p:spPr bwMode="auto">
          <a:xfrm>
            <a:off x="179388" y="4365625"/>
            <a:ext cx="2168525" cy="2187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by="(-#ppt_w*2)" calcmode="lin" valueType="num">
                                      <p:cBhvr rctx="PPT">
                                        <p:cTn id="7" dur="500" autoRev="1" fill="hold">
                                          <p:stCondLst>
                                            <p:cond delay="0"/>
                                          </p:stCondLst>
                                        </p:cTn>
                                        <p:tgtEl>
                                          <p:spTgt spid="9"/>
                                        </p:tgtEl>
                                        <p:attrNameLst>
                                          <p:attrName>ppt_w</p:attrName>
                                        </p:attrNameLst>
                                      </p:cBhvr>
                                    </p:anim>
                                    <p:anim by="(#ppt_w*0.50)" calcmode="lin" valueType="num">
                                      <p:cBhvr>
                                        <p:cTn id="8" dur="500" decel="50000" autoRev="1" fill="hold">
                                          <p:stCondLst>
                                            <p:cond delay="0"/>
                                          </p:stCondLst>
                                        </p:cTn>
                                        <p:tgtEl>
                                          <p:spTgt spid="9"/>
                                        </p:tgtEl>
                                        <p:attrNameLst>
                                          <p:attrName>ppt_x</p:attrName>
                                        </p:attrNameLst>
                                      </p:cBhvr>
                                    </p:anim>
                                    <p:anim from="(-#ppt_h/2)" to="(#ppt_y)" calcmode="lin" valueType="num">
                                      <p:cBhvr>
                                        <p:cTn id="9" dur="1000" fill="hold">
                                          <p:stCondLst>
                                            <p:cond delay="0"/>
                                          </p:stCondLst>
                                        </p:cTn>
                                        <p:tgtEl>
                                          <p:spTgt spid="9"/>
                                        </p:tgtEl>
                                        <p:attrNameLst>
                                          <p:attrName>ppt_y</p:attrName>
                                        </p:attrNameLst>
                                      </p:cBhvr>
                                    </p:anim>
                                    <p:animRot by="21600000">
                                      <p:cBhvr>
                                        <p:cTn id="10"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979712" y="114691"/>
            <a:ext cx="5597422" cy="1323439"/>
          </a:xfrm>
          <a:prstGeom prst="rect">
            <a:avLst/>
          </a:prstGeom>
          <a:noFill/>
        </p:spPr>
        <p:txBody>
          <a:bodyPr>
            <a:spAutoFit/>
          </a:bodyPr>
          <a:lstStyle/>
          <a:p>
            <a:pPr algn="ctr" fontAlgn="auto">
              <a:spcBef>
                <a:spcPts val="0"/>
              </a:spcBef>
              <a:spcAft>
                <a:spcPts val="0"/>
              </a:spcAft>
              <a:defRPr/>
            </a:pPr>
            <a:r>
              <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תפקידים</a:t>
            </a:r>
            <a:endPar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11267" name="מלבן 4"/>
          <p:cNvSpPr>
            <a:spLocks noChangeArrowheads="1"/>
          </p:cNvSpPr>
          <p:nvPr/>
        </p:nvSpPr>
        <p:spPr bwMode="auto">
          <a:xfrm>
            <a:off x="684213" y="1628775"/>
            <a:ext cx="7848600" cy="954088"/>
          </a:xfrm>
          <a:prstGeom prst="rect">
            <a:avLst/>
          </a:prstGeom>
          <a:noFill/>
          <a:ln w="9525">
            <a:noFill/>
            <a:miter lim="800000"/>
            <a:headEnd/>
            <a:tailEnd/>
          </a:ln>
        </p:spPr>
        <p:txBody>
          <a:bodyPr>
            <a:spAutoFit/>
          </a:bodyPr>
          <a:lstStyle/>
          <a:p>
            <a:r>
              <a:rPr lang="he-IL" sz="2800"/>
              <a:t>תפקידו של השלטון המקומי הוא לספק שירותים לרווחת הציבור</a:t>
            </a:r>
          </a:p>
        </p:txBody>
      </p:sp>
      <p:sp>
        <p:nvSpPr>
          <p:cNvPr id="11268" name="TextBox 5"/>
          <p:cNvSpPr txBox="1">
            <a:spLocks noChangeArrowheads="1"/>
          </p:cNvSpPr>
          <p:nvPr/>
        </p:nvSpPr>
        <p:spPr bwMode="auto">
          <a:xfrm>
            <a:off x="2798763" y="3613150"/>
            <a:ext cx="3959225" cy="954088"/>
          </a:xfrm>
          <a:prstGeom prst="rect">
            <a:avLst/>
          </a:prstGeom>
          <a:noFill/>
          <a:ln w="9525">
            <a:noFill/>
            <a:miter lim="800000"/>
            <a:headEnd/>
            <a:tailEnd/>
          </a:ln>
        </p:spPr>
        <p:txBody>
          <a:bodyPr>
            <a:spAutoFit/>
          </a:bodyPr>
          <a:lstStyle/>
          <a:p>
            <a:pPr marL="285750" indent="-285750">
              <a:buFont typeface="Arial" pitchFamily="34" charset="0"/>
              <a:buChar char="•"/>
            </a:pPr>
            <a:r>
              <a:rPr lang="he-IL" sz="2800"/>
              <a:t>שירותים מקומיים</a:t>
            </a:r>
          </a:p>
          <a:p>
            <a:pPr marL="285750" indent="-285750">
              <a:buFont typeface="Arial" pitchFamily="34" charset="0"/>
              <a:buChar char="•"/>
            </a:pPr>
            <a:r>
              <a:rPr lang="he-IL" sz="2800"/>
              <a:t>שירותים ממלכתיים</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259632" y="113301"/>
            <a:ext cx="6624736" cy="1323439"/>
          </a:xfrm>
          <a:prstGeom prst="rect">
            <a:avLst/>
          </a:prstGeom>
          <a:noFill/>
        </p:spPr>
        <p:txBody>
          <a:bodyPr>
            <a:spAutoFit/>
          </a:bodyPr>
          <a:lstStyle/>
          <a:p>
            <a:pPr algn="ctr" fontAlgn="auto">
              <a:spcBef>
                <a:spcPts val="0"/>
              </a:spcBef>
              <a:spcAft>
                <a:spcPts val="0"/>
              </a:spcAft>
              <a:defRPr/>
            </a:pPr>
            <a:r>
              <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מקורות הכנסה</a:t>
            </a:r>
            <a:endPar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12291" name="מלבן 4"/>
          <p:cNvSpPr>
            <a:spLocks noChangeArrowheads="1"/>
          </p:cNvSpPr>
          <p:nvPr/>
        </p:nvSpPr>
        <p:spPr bwMode="auto">
          <a:xfrm>
            <a:off x="179388" y="1449388"/>
            <a:ext cx="8569325" cy="4832350"/>
          </a:xfrm>
          <a:prstGeom prst="rect">
            <a:avLst/>
          </a:prstGeom>
          <a:noFill/>
          <a:ln w="9525">
            <a:noFill/>
            <a:miter lim="800000"/>
            <a:headEnd/>
            <a:tailEnd/>
          </a:ln>
        </p:spPr>
        <p:txBody>
          <a:bodyPr>
            <a:spAutoFit/>
          </a:bodyPr>
          <a:lstStyle/>
          <a:p>
            <a:r>
              <a:rPr lang="he-IL" sz="2800"/>
              <a:t>1) מיסים הנגבים מהתושבים.</a:t>
            </a:r>
            <a:endParaRPr lang="en-US" sz="2800"/>
          </a:p>
          <a:p>
            <a:r>
              <a:rPr lang="he-IL" sz="2800"/>
              <a:t>2) מענקים והקצבות ממשרדי הממשלה למימון השירותים הממלכתיים.</a:t>
            </a:r>
            <a:endParaRPr lang="en-US" sz="2800"/>
          </a:p>
          <a:p>
            <a:r>
              <a:rPr lang="he-IL" sz="2800"/>
              <a:t>3) חלק מן המיסים הנגבים על ידי משרדי הממשלה כמו מס רכוש או מס שבח על נכסים שבתחומי השלטון המקומי מועברים לשלטון המקומי.</a:t>
            </a:r>
            <a:endParaRPr lang="en-US" sz="2800"/>
          </a:p>
          <a:p>
            <a:r>
              <a:rPr lang="he-IL" sz="2800"/>
              <a:t>4) תרומות מאנשים ומוסדות להקמת פרויקטים מיוחדים – כמו בית ספר או אצטדיון.</a:t>
            </a:r>
            <a:endParaRPr lang="en-US" sz="2800"/>
          </a:p>
          <a:p>
            <a:r>
              <a:rPr lang="he-IL" sz="2800"/>
              <a:t>5) הכנסות מרכוש עירוני כגון השכרת אולם ספורט לקבוצות או מופעים.</a:t>
            </a:r>
            <a:endParaRPr lang="en-US" sz="2800"/>
          </a:p>
          <a:p>
            <a:r>
              <a:rPr lang="he-IL" sz="2800"/>
              <a:t>6) הלוואות מן המערכת הבנקאית לכיסוי גירעונות תקציביים.</a:t>
            </a:r>
            <a:endParaRPr lang="en-US"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מלבן 3"/>
          <p:cNvSpPr>
            <a:spLocks noChangeArrowheads="1"/>
          </p:cNvSpPr>
          <p:nvPr/>
        </p:nvSpPr>
        <p:spPr bwMode="auto">
          <a:xfrm>
            <a:off x="466725" y="1450975"/>
            <a:ext cx="8118475" cy="1816100"/>
          </a:xfrm>
          <a:prstGeom prst="rect">
            <a:avLst/>
          </a:prstGeom>
          <a:noFill/>
          <a:ln w="9525">
            <a:noFill/>
            <a:miter lim="800000"/>
            <a:headEnd/>
            <a:tailEnd/>
          </a:ln>
        </p:spPr>
        <p:txBody>
          <a:bodyPr>
            <a:spAutoFit/>
          </a:bodyPr>
          <a:lstStyle/>
          <a:p>
            <a:r>
              <a:rPr lang="he-IL" sz="2800"/>
              <a:t>" הרשות המקומית תפעל לשירות האזרח, התושב והקהילה ולצורך כך תהיינה לה כל הסמכויות המוקנות לה על פי כל דין, לרבות הסמכויות שלא הוקנו על פי חוק במפורש לשלטון המרכזי או לרשות מוסמכת אחרת. "</a:t>
            </a:r>
            <a:endParaRPr lang="en-US" sz="2800"/>
          </a:p>
        </p:txBody>
      </p:sp>
      <p:sp>
        <p:nvSpPr>
          <p:cNvPr id="5" name="מלבן 4"/>
          <p:cNvSpPr/>
          <p:nvPr/>
        </p:nvSpPr>
        <p:spPr>
          <a:xfrm>
            <a:off x="1979712" y="114691"/>
            <a:ext cx="5597422" cy="1323439"/>
          </a:xfrm>
          <a:prstGeom prst="rect">
            <a:avLst/>
          </a:prstGeom>
          <a:noFill/>
        </p:spPr>
        <p:txBody>
          <a:bodyPr>
            <a:spAutoFit/>
          </a:bodyPr>
          <a:lstStyle/>
          <a:p>
            <a:pPr algn="ctr" fontAlgn="auto">
              <a:spcBef>
                <a:spcPts val="0"/>
              </a:spcBef>
              <a:spcAft>
                <a:spcPts val="0"/>
              </a:spcAft>
              <a:defRPr/>
            </a:pPr>
            <a:r>
              <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סמכויות</a:t>
            </a:r>
            <a:endPar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17" name="כוכב עם 7 פינות 16"/>
          <p:cNvSpPr/>
          <p:nvPr/>
        </p:nvSpPr>
        <p:spPr>
          <a:xfrm>
            <a:off x="3059113" y="3422650"/>
            <a:ext cx="3816350" cy="3322638"/>
          </a:xfrm>
          <a:prstGeom prst="star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8" name="TextBox 17"/>
          <p:cNvSpPr txBox="1">
            <a:spLocks noChangeArrowheads="1"/>
          </p:cNvSpPr>
          <p:nvPr/>
        </p:nvSpPr>
        <p:spPr bwMode="auto">
          <a:xfrm rot="-1742460">
            <a:off x="3749675" y="4697413"/>
            <a:ext cx="2482850" cy="923925"/>
          </a:xfrm>
          <a:prstGeom prst="rect">
            <a:avLst/>
          </a:prstGeom>
          <a:noFill/>
          <a:ln w="28575">
            <a:solidFill>
              <a:schemeClr val="tx1"/>
            </a:solidFill>
            <a:miter lim="800000"/>
            <a:headEnd/>
            <a:tailEnd/>
          </a:ln>
        </p:spPr>
        <p:txBody>
          <a:bodyPr>
            <a:spAutoFit/>
          </a:bodyPr>
          <a:lstStyle/>
          <a:p>
            <a:r>
              <a:rPr lang="he-IL" sz="5400"/>
              <a:t>חוקי עזר</a:t>
            </a:r>
          </a:p>
        </p:txBody>
      </p:sp>
      <p:sp>
        <p:nvSpPr>
          <p:cNvPr id="19" name="מלבן 18"/>
          <p:cNvSpPr/>
          <p:nvPr/>
        </p:nvSpPr>
        <p:spPr>
          <a:xfrm>
            <a:off x="6767695" y="4152784"/>
            <a:ext cx="1031051" cy="923330"/>
          </a:xfrm>
          <a:prstGeom prst="rect">
            <a:avLst/>
          </a:prstGeom>
          <a:noFill/>
        </p:spPr>
        <p:txBody>
          <a:bodyPr wrap="none">
            <a:spAutoFit/>
          </a:bodyPr>
          <a:lstStyle/>
          <a:p>
            <a:pPr algn="ctr" fontAlgn="auto">
              <a:spcBef>
                <a:spcPts val="0"/>
              </a:spcBef>
              <a:spcAft>
                <a:spcPts val="0"/>
              </a:spcAft>
              <a:defRPr/>
            </a:pPr>
            <a:r>
              <a:rPr lang="he-IL"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a:t>
            </a:r>
            <a:r>
              <a:rPr lang="he-IL"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1)</a:t>
            </a:r>
            <a:endParaRPr lang="he-IL"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down)">
                                      <p:cBhvr>
                                        <p:cTn id="10" dur="500"/>
                                        <p:tgtEl>
                                          <p:spTgt spid="18"/>
                                        </p:tgtEl>
                                      </p:cBhvr>
                                    </p:animEffect>
                                  </p:childTnLst>
                                </p:cTn>
                              </p:par>
                              <p:par>
                                <p:cTn id="11" presetID="22" presetClass="entr" presetSubtype="4"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down)">
                                      <p:cBhvr>
                                        <p:cTn id="1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כוכב עם 7 פינות 14"/>
          <p:cNvSpPr/>
          <p:nvPr/>
        </p:nvSpPr>
        <p:spPr>
          <a:xfrm>
            <a:off x="-366713" y="-347663"/>
            <a:ext cx="4681538" cy="4321176"/>
          </a:xfrm>
          <a:prstGeom prst="star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339" name="TextBox 4"/>
          <p:cNvSpPr txBox="1">
            <a:spLocks noChangeArrowheads="1"/>
          </p:cNvSpPr>
          <p:nvPr/>
        </p:nvSpPr>
        <p:spPr bwMode="auto">
          <a:xfrm>
            <a:off x="5511800" y="858838"/>
            <a:ext cx="1617663" cy="954087"/>
          </a:xfrm>
          <a:prstGeom prst="rect">
            <a:avLst/>
          </a:prstGeom>
          <a:noFill/>
          <a:ln w="9525">
            <a:noFill/>
            <a:miter lim="800000"/>
            <a:headEnd/>
            <a:tailEnd/>
          </a:ln>
        </p:spPr>
        <p:txBody>
          <a:bodyPr>
            <a:spAutoFit/>
          </a:bodyPr>
          <a:lstStyle/>
          <a:p>
            <a:r>
              <a:rPr lang="he-IL" sz="2800"/>
              <a:t>האזרח</a:t>
            </a:r>
          </a:p>
          <a:p>
            <a:r>
              <a:rPr lang="he-IL" sz="2800"/>
              <a:t>משלם ל...</a:t>
            </a:r>
          </a:p>
        </p:txBody>
      </p:sp>
      <p:sp>
        <p:nvSpPr>
          <p:cNvPr id="6" name="חץ מכופף 5"/>
          <p:cNvSpPr/>
          <p:nvPr/>
        </p:nvSpPr>
        <p:spPr>
          <a:xfrm rot="5400000" flipV="1">
            <a:off x="3746500" y="1397001"/>
            <a:ext cx="1704975" cy="1466850"/>
          </a:xfrm>
          <a:prstGeom prst="ben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srgbClr val="FF0000"/>
              </a:solidFill>
            </a:endParaRPr>
          </a:p>
        </p:txBody>
      </p:sp>
      <p:sp>
        <p:nvSpPr>
          <p:cNvPr id="14341" name="TextBox 6"/>
          <p:cNvSpPr txBox="1">
            <a:spLocks noChangeArrowheads="1"/>
          </p:cNvSpPr>
          <p:nvPr/>
        </p:nvSpPr>
        <p:spPr bwMode="auto">
          <a:xfrm>
            <a:off x="1973263" y="3001963"/>
            <a:ext cx="3390900" cy="1384300"/>
          </a:xfrm>
          <a:prstGeom prst="rect">
            <a:avLst/>
          </a:prstGeom>
          <a:noFill/>
          <a:ln w="9525">
            <a:noFill/>
            <a:miter lim="800000"/>
            <a:headEnd/>
            <a:tailEnd/>
          </a:ln>
        </p:spPr>
        <p:txBody>
          <a:bodyPr>
            <a:spAutoFit/>
          </a:bodyPr>
          <a:lstStyle/>
          <a:p>
            <a:r>
              <a:rPr lang="he-IL" sz="2800"/>
              <a:t>מסעדה, </a:t>
            </a:r>
          </a:p>
          <a:p>
            <a:r>
              <a:rPr lang="he-IL" sz="2800"/>
              <a:t>קולנוע, קנס, </a:t>
            </a:r>
          </a:p>
          <a:p>
            <a:r>
              <a:rPr lang="he-IL" sz="2800"/>
              <a:t>אגרת בנייה...</a:t>
            </a:r>
          </a:p>
        </p:txBody>
      </p:sp>
      <p:sp>
        <p:nvSpPr>
          <p:cNvPr id="8" name="חץ מעוקל שמאלה 7"/>
          <p:cNvSpPr/>
          <p:nvPr/>
        </p:nvSpPr>
        <p:spPr>
          <a:xfrm>
            <a:off x="7308850" y="1273175"/>
            <a:ext cx="1454150" cy="47482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schemeClr val="tx1"/>
              </a:solidFill>
            </a:endParaRPr>
          </a:p>
        </p:txBody>
      </p:sp>
      <p:sp>
        <p:nvSpPr>
          <p:cNvPr id="14343" name="TextBox 8"/>
          <p:cNvSpPr txBox="1">
            <a:spLocks noChangeArrowheads="1"/>
          </p:cNvSpPr>
          <p:nvPr/>
        </p:nvSpPr>
        <p:spPr bwMode="auto">
          <a:xfrm>
            <a:off x="5580063" y="5270500"/>
            <a:ext cx="1549400" cy="954088"/>
          </a:xfrm>
          <a:prstGeom prst="rect">
            <a:avLst/>
          </a:prstGeom>
          <a:noFill/>
          <a:ln w="9525">
            <a:noFill/>
            <a:miter lim="800000"/>
            <a:headEnd/>
            <a:tailEnd/>
          </a:ln>
        </p:spPr>
        <p:txBody>
          <a:bodyPr>
            <a:spAutoFit/>
          </a:bodyPr>
          <a:lstStyle/>
          <a:p>
            <a:r>
              <a:rPr lang="he-IL" sz="2800"/>
              <a:t>הרשות המקומית</a:t>
            </a:r>
          </a:p>
        </p:txBody>
      </p:sp>
      <p:sp>
        <p:nvSpPr>
          <p:cNvPr id="10" name="חץ מכופף 9"/>
          <p:cNvSpPr/>
          <p:nvPr/>
        </p:nvSpPr>
        <p:spPr>
          <a:xfrm flipV="1">
            <a:off x="4040188" y="4508500"/>
            <a:ext cx="1436687" cy="1512888"/>
          </a:xfrm>
          <a:prstGeom prst="ben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schemeClr val="tx1"/>
              </a:solidFill>
            </a:endParaRPr>
          </a:p>
        </p:txBody>
      </p:sp>
      <p:sp>
        <p:nvSpPr>
          <p:cNvPr id="14345" name="TextBox 12"/>
          <p:cNvSpPr txBox="1">
            <a:spLocks noChangeArrowheads="1"/>
          </p:cNvSpPr>
          <p:nvPr/>
        </p:nvSpPr>
        <p:spPr bwMode="auto">
          <a:xfrm rot="-1742460">
            <a:off x="619125" y="1095375"/>
            <a:ext cx="2319338" cy="922338"/>
          </a:xfrm>
          <a:prstGeom prst="rect">
            <a:avLst/>
          </a:prstGeom>
          <a:noFill/>
          <a:ln w="28575">
            <a:solidFill>
              <a:schemeClr val="tx1"/>
            </a:solidFill>
            <a:miter lim="800000"/>
            <a:headEnd/>
            <a:tailEnd/>
          </a:ln>
        </p:spPr>
        <p:txBody>
          <a:bodyPr>
            <a:spAutoFit/>
          </a:bodyPr>
          <a:lstStyle/>
          <a:p>
            <a:r>
              <a:rPr lang="he-IL" sz="5400"/>
              <a:t>מיסים</a:t>
            </a:r>
          </a:p>
        </p:txBody>
      </p:sp>
      <p:sp>
        <p:nvSpPr>
          <p:cNvPr id="14" name="TextBox 13"/>
          <p:cNvSpPr txBox="1"/>
          <p:nvPr/>
        </p:nvSpPr>
        <p:spPr>
          <a:xfrm>
            <a:off x="554038" y="2130425"/>
            <a:ext cx="2449512" cy="954088"/>
          </a:xfrm>
          <a:prstGeom prst="rect">
            <a:avLst/>
          </a:prstGeom>
          <a:noFill/>
        </p:spPr>
        <p:txBody>
          <a:bodyPr rtlCol="1">
            <a:spAutoFit/>
          </a:bodyPr>
          <a:lstStyle/>
          <a:p>
            <a:pPr marL="285750" indent="-285750" fontAlgn="auto">
              <a:spcBef>
                <a:spcPts val="0"/>
              </a:spcBef>
              <a:spcAft>
                <a:spcPts val="0"/>
              </a:spcAft>
              <a:buFont typeface="Arial" pitchFamily="34" charset="0"/>
              <a:buChar char="•"/>
              <a:defRPr/>
            </a:pPr>
            <a:r>
              <a:rPr lang="he-IL" sz="2800" dirty="0">
                <a:solidFill>
                  <a:schemeClr val="accent1">
                    <a:lumMod val="75000"/>
                  </a:schemeClr>
                </a:solidFill>
                <a:latin typeface="+mn-lt"/>
                <a:cs typeface="+mn-cs"/>
              </a:rPr>
              <a:t>ישירים</a:t>
            </a:r>
          </a:p>
          <a:p>
            <a:pPr marL="285750" indent="-285750" fontAlgn="auto">
              <a:spcBef>
                <a:spcPts val="0"/>
              </a:spcBef>
              <a:spcAft>
                <a:spcPts val="0"/>
              </a:spcAft>
              <a:buFont typeface="Arial" pitchFamily="34" charset="0"/>
              <a:buChar char="•"/>
              <a:defRPr/>
            </a:pPr>
            <a:r>
              <a:rPr lang="he-IL" sz="2800" dirty="0">
                <a:solidFill>
                  <a:srgbClr val="FF0000"/>
                </a:solidFill>
                <a:latin typeface="+mn-lt"/>
                <a:cs typeface="+mn-cs"/>
              </a:rPr>
              <a:t>עקיפים</a:t>
            </a:r>
            <a:endParaRPr lang="he-IL" sz="2800" dirty="0">
              <a:solidFill>
                <a:srgbClr val="FF0000"/>
              </a:solidFill>
              <a:latin typeface="+mn-lt"/>
              <a:cs typeface="+mn-cs"/>
            </a:endParaRPr>
          </a:p>
        </p:txBody>
      </p:sp>
      <p:sp>
        <p:nvSpPr>
          <p:cNvPr id="16" name="מלבן 15"/>
          <p:cNvSpPr/>
          <p:nvPr/>
        </p:nvSpPr>
        <p:spPr>
          <a:xfrm>
            <a:off x="7825319" y="128392"/>
            <a:ext cx="1031051" cy="923330"/>
          </a:xfrm>
          <a:prstGeom prst="rect">
            <a:avLst/>
          </a:prstGeom>
          <a:noFill/>
        </p:spPr>
        <p:txBody>
          <a:bodyPr wrap="none">
            <a:spAutoFit/>
          </a:bodyPr>
          <a:lstStyle/>
          <a:p>
            <a:pPr algn="ctr" fontAlgn="auto">
              <a:spcBef>
                <a:spcPts val="0"/>
              </a:spcBef>
              <a:spcAft>
                <a:spcPts val="0"/>
              </a:spcAft>
              <a:defRPr/>
            </a:pPr>
            <a:r>
              <a:rPr lang="he-IL"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(2)</a:t>
            </a:r>
            <a:endParaRPr lang="he-IL"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251520" y="113301"/>
            <a:ext cx="8712968" cy="2123658"/>
          </a:xfrm>
          <a:prstGeom prst="rect">
            <a:avLst/>
          </a:prstGeom>
          <a:noFill/>
        </p:spPr>
        <p:txBody>
          <a:bodyPr>
            <a:spAutoFit/>
          </a:bodyPr>
          <a:lstStyle/>
          <a:p>
            <a:pPr algn="ctr" fontAlgn="auto">
              <a:spcBef>
                <a:spcPts val="0"/>
              </a:spcBef>
              <a:spcAft>
                <a:spcPts val="0"/>
              </a:spcAft>
              <a:defRPr/>
            </a:pPr>
            <a:r>
              <a:rPr lang="he-IL" sz="6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פיקוח על הרשות המקומית – שר הפנים</a:t>
            </a:r>
            <a:endParaRPr lang="he-IL" sz="6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5" name="מלבן 4"/>
          <p:cNvSpPr/>
          <p:nvPr/>
        </p:nvSpPr>
        <p:spPr>
          <a:xfrm>
            <a:off x="3635375" y="2420938"/>
            <a:ext cx="4572000" cy="2246312"/>
          </a:xfrm>
          <a:prstGeom prst="rect">
            <a:avLst/>
          </a:prstGeom>
        </p:spPr>
        <p:txBody>
          <a:bodyPr>
            <a:spAutoFit/>
          </a:bodyPr>
          <a:lstStyle/>
          <a:p>
            <a:pPr marL="514350" indent="-514350" fontAlgn="auto">
              <a:spcBef>
                <a:spcPts val="0"/>
              </a:spcBef>
              <a:spcAft>
                <a:spcPts val="0"/>
              </a:spcAft>
              <a:buFontTx/>
              <a:buAutoNum type="arabicParenR"/>
              <a:defRPr/>
            </a:pPr>
            <a:r>
              <a:rPr lang="he-IL" sz="2800" dirty="0">
                <a:latin typeface="+mn-lt"/>
                <a:cs typeface="+mn-cs"/>
              </a:rPr>
              <a:t>חוקי </a:t>
            </a:r>
            <a:r>
              <a:rPr lang="he-IL" sz="2800" dirty="0">
                <a:latin typeface="+mn-lt"/>
                <a:cs typeface="+mn-cs"/>
              </a:rPr>
              <a:t>עזר </a:t>
            </a:r>
            <a:endParaRPr lang="he-IL" sz="2800" dirty="0">
              <a:latin typeface="+mn-lt"/>
              <a:cs typeface="+mn-cs"/>
            </a:endParaRPr>
          </a:p>
          <a:p>
            <a:pPr fontAlgn="auto">
              <a:spcBef>
                <a:spcPts val="0"/>
              </a:spcBef>
              <a:spcAft>
                <a:spcPts val="0"/>
              </a:spcAft>
              <a:defRPr/>
            </a:pPr>
            <a:r>
              <a:rPr lang="he-IL" sz="2800" dirty="0">
                <a:latin typeface="+mn-lt"/>
                <a:cs typeface="+mn-cs"/>
              </a:rPr>
              <a:t>2) תקציב</a:t>
            </a:r>
          </a:p>
          <a:p>
            <a:pPr fontAlgn="auto">
              <a:spcBef>
                <a:spcPts val="0"/>
              </a:spcBef>
              <a:spcAft>
                <a:spcPts val="0"/>
              </a:spcAft>
              <a:defRPr/>
            </a:pPr>
            <a:r>
              <a:rPr lang="he-IL" sz="2800" dirty="0">
                <a:latin typeface="+mn-lt"/>
                <a:cs typeface="+mn-cs"/>
              </a:rPr>
              <a:t>3</a:t>
            </a:r>
            <a:r>
              <a:rPr lang="he-IL" sz="2800" dirty="0">
                <a:latin typeface="+mn-lt"/>
                <a:cs typeface="+mn-cs"/>
              </a:rPr>
              <a:t>) מיסי </a:t>
            </a:r>
            <a:r>
              <a:rPr lang="he-IL" sz="2800" dirty="0">
                <a:latin typeface="+mn-lt"/>
                <a:cs typeface="+mn-cs"/>
              </a:rPr>
              <a:t>ארנונה</a:t>
            </a:r>
          </a:p>
          <a:p>
            <a:pPr fontAlgn="auto">
              <a:spcBef>
                <a:spcPts val="0"/>
              </a:spcBef>
              <a:spcAft>
                <a:spcPts val="0"/>
              </a:spcAft>
              <a:defRPr/>
            </a:pPr>
            <a:r>
              <a:rPr lang="he-IL" sz="2800" dirty="0">
                <a:latin typeface="+mn-lt"/>
                <a:cs typeface="+mn-cs"/>
              </a:rPr>
              <a:t>4</a:t>
            </a:r>
            <a:r>
              <a:rPr lang="he-IL" sz="2800" dirty="0">
                <a:latin typeface="+mn-lt"/>
                <a:cs typeface="+mn-cs"/>
              </a:rPr>
              <a:t>) כוח </a:t>
            </a:r>
            <a:r>
              <a:rPr lang="he-IL" sz="2800" dirty="0">
                <a:latin typeface="+mn-lt"/>
                <a:cs typeface="+mn-cs"/>
              </a:rPr>
              <a:t>אדם</a:t>
            </a:r>
            <a:endParaRPr lang="en-US" sz="2800" dirty="0">
              <a:latin typeface="+mn-lt"/>
              <a:cs typeface="+mn-cs"/>
            </a:endParaRPr>
          </a:p>
          <a:p>
            <a:pPr fontAlgn="auto">
              <a:spcBef>
                <a:spcPts val="0"/>
              </a:spcBef>
              <a:spcAft>
                <a:spcPts val="0"/>
              </a:spcAft>
              <a:defRPr/>
            </a:pPr>
            <a:r>
              <a:rPr lang="he-IL" sz="2800" dirty="0">
                <a:latin typeface="+mn-lt"/>
                <a:cs typeface="+mn-cs"/>
              </a:rPr>
              <a:t>5) פיזור </a:t>
            </a:r>
            <a:r>
              <a:rPr lang="he-IL" sz="2800" dirty="0">
                <a:latin typeface="+mn-lt"/>
                <a:cs typeface="+mn-cs"/>
              </a:rPr>
              <a:t>המועצה</a:t>
            </a:r>
            <a:endParaRPr lang="he-IL" sz="2800" dirty="0">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a:spLocks noChangeArrowheads="1"/>
          </p:cNvSpPr>
          <p:nvPr/>
        </p:nvSpPr>
        <p:spPr bwMode="auto">
          <a:xfrm>
            <a:off x="693738" y="1557338"/>
            <a:ext cx="7850187" cy="2676525"/>
          </a:xfrm>
          <a:prstGeom prst="rect">
            <a:avLst/>
          </a:prstGeom>
          <a:noFill/>
          <a:ln w="9525">
            <a:noFill/>
            <a:miter lim="800000"/>
            <a:headEnd/>
            <a:tailEnd/>
          </a:ln>
        </p:spPr>
        <p:txBody>
          <a:bodyPr>
            <a:spAutoFit/>
          </a:bodyPr>
          <a:lstStyle/>
          <a:p>
            <a:r>
              <a:rPr lang="he-IL" sz="2800"/>
              <a:t>"(א)	הבחירות ברשות המקומית לראש הרשות המקומית ולמועצת הרשות המקומית ייערכו בהתאם לקבוע בכל דין ויהיו כלליות, ישירות, שוות וחשאיות.</a:t>
            </a:r>
            <a:endParaRPr lang="en-US" sz="2800"/>
          </a:p>
          <a:p>
            <a:r>
              <a:rPr lang="he-IL" sz="2800"/>
              <a:t> </a:t>
            </a:r>
          </a:p>
          <a:p>
            <a:r>
              <a:rPr lang="he-IL" sz="2800"/>
              <a:t>(ב)	ראש הרשות המקומית ייבחר בבחירות אישיות בהתאם להוראות כל דין."</a:t>
            </a:r>
            <a:endParaRPr lang="en-US"/>
          </a:p>
        </p:txBody>
      </p:sp>
      <p:sp>
        <p:nvSpPr>
          <p:cNvPr id="5" name="מלבן 4"/>
          <p:cNvSpPr/>
          <p:nvPr/>
        </p:nvSpPr>
        <p:spPr>
          <a:xfrm>
            <a:off x="1979712" y="114691"/>
            <a:ext cx="5597422" cy="1323439"/>
          </a:xfrm>
          <a:prstGeom prst="rect">
            <a:avLst/>
          </a:prstGeom>
          <a:noFill/>
        </p:spPr>
        <p:txBody>
          <a:bodyPr>
            <a:spAutoFit/>
          </a:bodyPr>
          <a:lstStyle/>
          <a:p>
            <a:pPr algn="ctr" fontAlgn="auto">
              <a:spcBef>
                <a:spcPts val="0"/>
              </a:spcBef>
              <a:spcAft>
                <a:spcPts val="0"/>
              </a:spcAft>
              <a:defRPr/>
            </a:pPr>
            <a:r>
              <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הבחירות</a:t>
            </a:r>
            <a:endPar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6" name="TextBox 5"/>
          <p:cNvSpPr txBox="1">
            <a:spLocks noChangeArrowheads="1"/>
          </p:cNvSpPr>
          <p:nvPr/>
        </p:nvSpPr>
        <p:spPr bwMode="auto">
          <a:xfrm>
            <a:off x="3132138" y="1557338"/>
            <a:ext cx="2735262" cy="2800350"/>
          </a:xfrm>
          <a:prstGeom prst="rect">
            <a:avLst/>
          </a:prstGeom>
          <a:noFill/>
          <a:ln w="9525">
            <a:noFill/>
            <a:miter lim="800000"/>
            <a:headEnd/>
            <a:tailEnd/>
          </a:ln>
        </p:spPr>
        <p:txBody>
          <a:bodyPr>
            <a:spAutoFit/>
          </a:bodyPr>
          <a:lstStyle/>
          <a:p>
            <a:r>
              <a:rPr lang="he-IL" sz="4400"/>
              <a:t>כלליות</a:t>
            </a:r>
          </a:p>
          <a:p>
            <a:r>
              <a:rPr lang="he-IL" sz="4400"/>
              <a:t>חשאיות</a:t>
            </a:r>
          </a:p>
          <a:p>
            <a:r>
              <a:rPr lang="he-IL" sz="4400"/>
              <a:t>שוות ושירות</a:t>
            </a:r>
          </a:p>
        </p:txBody>
      </p:sp>
      <p:sp>
        <p:nvSpPr>
          <p:cNvPr id="7" name="TextBox 6"/>
          <p:cNvSpPr txBox="1">
            <a:spLocks noChangeArrowheads="1"/>
          </p:cNvSpPr>
          <p:nvPr/>
        </p:nvSpPr>
        <p:spPr bwMode="auto">
          <a:xfrm>
            <a:off x="3286125" y="4724400"/>
            <a:ext cx="4783138" cy="523875"/>
          </a:xfrm>
          <a:prstGeom prst="rect">
            <a:avLst/>
          </a:prstGeom>
          <a:noFill/>
          <a:ln w="9525">
            <a:noFill/>
            <a:miter lim="800000"/>
            <a:headEnd/>
            <a:tailEnd/>
          </a:ln>
        </p:spPr>
        <p:txBody>
          <a:bodyPr wrap="none">
            <a:spAutoFit/>
          </a:bodyPr>
          <a:lstStyle/>
          <a:p>
            <a:r>
              <a:rPr lang="he-IL" sz="2800"/>
              <a:t>כל תושב מעל גיל 18 יכול להצביע</a:t>
            </a:r>
          </a:p>
        </p:txBody>
      </p:sp>
      <p:sp>
        <p:nvSpPr>
          <p:cNvPr id="8" name="TextBox 7"/>
          <p:cNvSpPr txBox="1">
            <a:spLocks noChangeArrowheads="1"/>
          </p:cNvSpPr>
          <p:nvPr/>
        </p:nvSpPr>
        <p:spPr bwMode="auto">
          <a:xfrm>
            <a:off x="3276600" y="5154613"/>
            <a:ext cx="4818063" cy="522287"/>
          </a:xfrm>
          <a:prstGeom prst="rect">
            <a:avLst/>
          </a:prstGeom>
          <a:noFill/>
          <a:ln w="9525">
            <a:noFill/>
            <a:miter lim="800000"/>
            <a:headEnd/>
            <a:tailEnd/>
          </a:ln>
        </p:spPr>
        <p:txBody>
          <a:bodyPr wrap="none">
            <a:spAutoFit/>
          </a:bodyPr>
          <a:lstStyle/>
          <a:p>
            <a:r>
              <a:rPr lang="he-IL" sz="2800"/>
              <a:t>כל תושב מעל גיל 21 יכול להיבחר</a:t>
            </a:r>
          </a:p>
        </p:txBody>
      </p:sp>
      <p:sp>
        <p:nvSpPr>
          <p:cNvPr id="9" name="TextBox 8"/>
          <p:cNvSpPr txBox="1">
            <a:spLocks noChangeArrowheads="1"/>
          </p:cNvSpPr>
          <p:nvPr/>
        </p:nvSpPr>
        <p:spPr bwMode="auto">
          <a:xfrm>
            <a:off x="1500188" y="5676900"/>
            <a:ext cx="6613525" cy="519113"/>
          </a:xfrm>
          <a:prstGeom prst="rect">
            <a:avLst/>
          </a:prstGeom>
          <a:noFill/>
          <a:ln w="9525">
            <a:noFill/>
            <a:miter lim="800000"/>
            <a:headEnd/>
            <a:tailEnd/>
          </a:ln>
        </p:spPr>
        <p:txBody>
          <a:bodyPr wrap="none">
            <a:spAutoFit/>
          </a:bodyPr>
          <a:lstStyle/>
          <a:p>
            <a:r>
              <a:rPr lang="he-IL" sz="2800"/>
              <a:t>בחירות נפרדות לראש הרשות ולמועצת הרשות.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49" name="Group 17"/>
          <p:cNvGrpSpPr>
            <a:grpSpLocks/>
          </p:cNvGrpSpPr>
          <p:nvPr/>
        </p:nvGrpSpPr>
        <p:grpSpPr bwMode="auto">
          <a:xfrm>
            <a:off x="2987675" y="2708275"/>
            <a:ext cx="3168650" cy="1008063"/>
            <a:chOff x="1655" y="2704"/>
            <a:chExt cx="1996" cy="635"/>
          </a:xfrm>
        </p:grpSpPr>
        <p:sp>
          <p:nvSpPr>
            <p:cNvPr id="18440" name="Rectangle 8"/>
            <p:cNvSpPr>
              <a:spLocks noChangeArrowheads="1"/>
            </p:cNvSpPr>
            <p:nvPr/>
          </p:nvSpPr>
          <p:spPr bwMode="auto">
            <a:xfrm>
              <a:off x="1655" y="2704"/>
              <a:ext cx="1996" cy="635"/>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18441" name="Line 9"/>
            <p:cNvSpPr>
              <a:spLocks noChangeShapeType="1"/>
            </p:cNvSpPr>
            <p:nvPr/>
          </p:nvSpPr>
          <p:spPr bwMode="auto">
            <a:xfrm>
              <a:off x="2517" y="2704"/>
              <a:ext cx="91" cy="136"/>
            </a:xfrm>
            <a:prstGeom prst="line">
              <a:avLst/>
            </a:prstGeom>
            <a:noFill/>
            <a:ln w="25400">
              <a:solidFill>
                <a:schemeClr val="tx1"/>
              </a:solidFill>
              <a:round/>
              <a:headEnd/>
              <a:tailEnd/>
            </a:ln>
            <a:effectLst/>
          </p:spPr>
          <p:txBody>
            <a:bodyPr/>
            <a:lstStyle/>
            <a:p>
              <a:endParaRPr lang="he-IL"/>
            </a:p>
          </p:txBody>
        </p:sp>
        <p:sp>
          <p:nvSpPr>
            <p:cNvPr id="18442" name="Line 10"/>
            <p:cNvSpPr>
              <a:spLocks noChangeShapeType="1"/>
            </p:cNvSpPr>
            <p:nvPr/>
          </p:nvSpPr>
          <p:spPr bwMode="auto">
            <a:xfrm>
              <a:off x="2472" y="2931"/>
              <a:ext cx="91" cy="136"/>
            </a:xfrm>
            <a:prstGeom prst="line">
              <a:avLst/>
            </a:prstGeom>
            <a:noFill/>
            <a:ln w="25400">
              <a:solidFill>
                <a:schemeClr val="tx1"/>
              </a:solidFill>
              <a:round/>
              <a:headEnd/>
              <a:tailEnd/>
            </a:ln>
            <a:effectLst/>
          </p:spPr>
          <p:txBody>
            <a:bodyPr/>
            <a:lstStyle/>
            <a:p>
              <a:endParaRPr lang="he-IL"/>
            </a:p>
          </p:txBody>
        </p:sp>
        <p:sp>
          <p:nvSpPr>
            <p:cNvPr id="18443" name="Line 11"/>
            <p:cNvSpPr>
              <a:spLocks noChangeShapeType="1"/>
            </p:cNvSpPr>
            <p:nvPr/>
          </p:nvSpPr>
          <p:spPr bwMode="auto">
            <a:xfrm>
              <a:off x="2426" y="3158"/>
              <a:ext cx="91" cy="181"/>
            </a:xfrm>
            <a:prstGeom prst="line">
              <a:avLst/>
            </a:prstGeom>
            <a:noFill/>
            <a:ln w="25400">
              <a:solidFill>
                <a:schemeClr val="tx1"/>
              </a:solidFill>
              <a:round/>
              <a:headEnd/>
              <a:tailEnd/>
            </a:ln>
            <a:effectLst/>
          </p:spPr>
          <p:txBody>
            <a:bodyPr/>
            <a:lstStyle/>
            <a:p>
              <a:endParaRPr lang="he-IL"/>
            </a:p>
          </p:txBody>
        </p:sp>
        <p:sp>
          <p:nvSpPr>
            <p:cNvPr id="18444" name="Line 12"/>
            <p:cNvSpPr>
              <a:spLocks noChangeShapeType="1"/>
            </p:cNvSpPr>
            <p:nvPr/>
          </p:nvSpPr>
          <p:spPr bwMode="auto">
            <a:xfrm flipH="1">
              <a:off x="2472" y="2840"/>
              <a:ext cx="136" cy="91"/>
            </a:xfrm>
            <a:prstGeom prst="line">
              <a:avLst/>
            </a:prstGeom>
            <a:noFill/>
            <a:ln w="25400">
              <a:solidFill>
                <a:schemeClr val="tx1"/>
              </a:solidFill>
              <a:round/>
              <a:headEnd/>
              <a:tailEnd/>
            </a:ln>
            <a:effectLst/>
          </p:spPr>
          <p:txBody>
            <a:bodyPr/>
            <a:lstStyle/>
            <a:p>
              <a:endParaRPr lang="he-IL"/>
            </a:p>
          </p:txBody>
        </p:sp>
        <p:sp>
          <p:nvSpPr>
            <p:cNvPr id="18445" name="Line 13"/>
            <p:cNvSpPr>
              <a:spLocks noChangeShapeType="1"/>
            </p:cNvSpPr>
            <p:nvPr/>
          </p:nvSpPr>
          <p:spPr bwMode="auto">
            <a:xfrm flipH="1">
              <a:off x="2426" y="3067"/>
              <a:ext cx="136" cy="91"/>
            </a:xfrm>
            <a:prstGeom prst="line">
              <a:avLst/>
            </a:prstGeom>
            <a:noFill/>
            <a:ln w="25400">
              <a:solidFill>
                <a:schemeClr val="tx1"/>
              </a:solidFill>
              <a:round/>
              <a:headEnd/>
              <a:tailEnd/>
            </a:ln>
            <a:effectLst/>
          </p:spPr>
          <p:txBody>
            <a:bodyPr/>
            <a:lstStyle/>
            <a:p>
              <a:endParaRPr lang="he-IL"/>
            </a:p>
          </p:txBody>
        </p:sp>
        <p:sp>
          <p:nvSpPr>
            <p:cNvPr id="18447" name="Text Box 15"/>
            <p:cNvSpPr txBox="1">
              <a:spLocks noChangeArrowheads="1"/>
            </p:cNvSpPr>
            <p:nvPr/>
          </p:nvSpPr>
          <p:spPr bwMode="auto">
            <a:xfrm>
              <a:off x="2835" y="2886"/>
              <a:ext cx="680" cy="231"/>
            </a:xfrm>
            <a:prstGeom prst="rect">
              <a:avLst/>
            </a:prstGeom>
            <a:noFill/>
            <a:ln w="9525">
              <a:noFill/>
              <a:miter lim="800000"/>
              <a:headEnd/>
              <a:tailEnd/>
            </a:ln>
            <a:effectLst/>
          </p:spPr>
          <p:txBody>
            <a:bodyPr>
              <a:spAutoFit/>
            </a:bodyPr>
            <a:lstStyle/>
            <a:p>
              <a:pPr>
                <a:spcBef>
                  <a:spcPct val="50000"/>
                </a:spcBef>
              </a:pPr>
              <a:r>
                <a:rPr lang="he-IL"/>
                <a:t>קואליציה</a:t>
              </a:r>
              <a:endParaRPr lang="en-US"/>
            </a:p>
          </p:txBody>
        </p:sp>
        <p:sp>
          <p:nvSpPr>
            <p:cNvPr id="18448" name="Text Box 16"/>
            <p:cNvSpPr txBox="1">
              <a:spLocks noChangeArrowheads="1"/>
            </p:cNvSpPr>
            <p:nvPr/>
          </p:nvSpPr>
          <p:spPr bwMode="auto">
            <a:xfrm>
              <a:off x="1701" y="2931"/>
              <a:ext cx="726" cy="231"/>
            </a:xfrm>
            <a:prstGeom prst="rect">
              <a:avLst/>
            </a:prstGeom>
            <a:noFill/>
            <a:ln w="9525">
              <a:noFill/>
              <a:miter lim="800000"/>
              <a:headEnd/>
              <a:tailEnd/>
            </a:ln>
            <a:effectLst/>
          </p:spPr>
          <p:txBody>
            <a:bodyPr>
              <a:spAutoFit/>
            </a:bodyPr>
            <a:lstStyle/>
            <a:p>
              <a:pPr>
                <a:spcBef>
                  <a:spcPct val="50000"/>
                </a:spcBef>
              </a:pPr>
              <a:r>
                <a:rPr lang="he-IL"/>
                <a:t>אופוזיציה</a:t>
              </a:r>
              <a:endParaRPr lang="en-US"/>
            </a:p>
          </p:txBody>
        </p:sp>
      </p:grpSp>
      <p:sp>
        <p:nvSpPr>
          <p:cNvPr id="18451" name="WordArt 19" descr="Wide upward diagonal"/>
          <p:cNvSpPr>
            <a:spLocks noChangeArrowheads="1" noChangeShapeType="1" noTextEdit="1"/>
          </p:cNvSpPr>
          <p:nvPr/>
        </p:nvSpPr>
        <p:spPr bwMode="auto">
          <a:xfrm>
            <a:off x="2627313" y="476250"/>
            <a:ext cx="4248150" cy="1079500"/>
          </a:xfrm>
          <a:prstGeom prst="rect">
            <a:avLst/>
          </a:prstGeom>
        </p:spPr>
        <p:txBody>
          <a:bodyPr wrap="none" fromWordArt="1">
            <a:prstTxWarp prst="textPlain">
              <a:avLst>
                <a:gd name="adj" fmla="val 50000"/>
              </a:avLst>
            </a:prstTxWarp>
          </a:bodyPr>
          <a:lstStyle/>
          <a:p>
            <a:pPr algn="ctr"/>
            <a:r>
              <a:rPr lang="he-IL" sz="3600" b="1" kern="10">
                <a:ln w="28575">
                  <a:solidFill>
                    <a:srgbClr val="000000"/>
                  </a:solidFill>
                  <a:round/>
                  <a:headEnd/>
                  <a:tailEnd/>
                </a:ln>
                <a:pattFill prst="wdUpDiag">
                  <a:fgClr>
                    <a:schemeClr val="accent1"/>
                  </a:fgClr>
                  <a:bgClr>
                    <a:srgbClr val="FFFFFF"/>
                  </a:bgClr>
                </a:pattFill>
                <a:latin typeface="Arial Black"/>
              </a:rPr>
              <a:t>מועצת הרשות</a:t>
            </a:r>
          </a:p>
        </p:txBody>
      </p:sp>
      <p:sp>
        <p:nvSpPr>
          <p:cNvPr id="18452" name="AutoShape 20"/>
          <p:cNvSpPr>
            <a:spLocks/>
          </p:cNvSpPr>
          <p:nvPr/>
        </p:nvSpPr>
        <p:spPr bwMode="auto">
          <a:xfrm rot="16200000">
            <a:off x="4428332" y="2204244"/>
            <a:ext cx="287337" cy="3457575"/>
          </a:xfrm>
          <a:prstGeom prst="leftBrace">
            <a:avLst>
              <a:gd name="adj1" fmla="val 100276"/>
              <a:gd name="adj2" fmla="val 50000"/>
            </a:avLst>
          </a:prstGeom>
          <a:noFill/>
          <a:ln w="25400">
            <a:solidFill>
              <a:schemeClr val="tx1"/>
            </a:solidFill>
            <a:round/>
            <a:headEnd/>
            <a:tailEnd/>
          </a:ln>
          <a:effectLst/>
        </p:spPr>
        <p:txBody>
          <a:bodyPr wrap="none" anchor="ctr"/>
          <a:lstStyle/>
          <a:p>
            <a:endParaRPr lang="he-IL"/>
          </a:p>
        </p:txBody>
      </p:sp>
      <p:sp>
        <p:nvSpPr>
          <p:cNvPr id="18453" name="Text Box 21"/>
          <p:cNvSpPr txBox="1">
            <a:spLocks noChangeArrowheads="1"/>
          </p:cNvSpPr>
          <p:nvPr/>
        </p:nvSpPr>
        <p:spPr bwMode="auto">
          <a:xfrm>
            <a:off x="2771775" y="4149725"/>
            <a:ext cx="2592388" cy="366713"/>
          </a:xfrm>
          <a:prstGeom prst="rect">
            <a:avLst/>
          </a:prstGeom>
          <a:noFill/>
          <a:ln w="9525">
            <a:noFill/>
            <a:miter lim="800000"/>
            <a:headEnd/>
            <a:tailEnd/>
          </a:ln>
          <a:effectLst/>
        </p:spPr>
        <p:txBody>
          <a:bodyPr>
            <a:spAutoFit/>
          </a:bodyPr>
          <a:lstStyle/>
          <a:p>
            <a:pPr>
              <a:spcBef>
                <a:spcPct val="50000"/>
              </a:spcBef>
            </a:pPr>
            <a:r>
              <a:rPr lang="he-IL"/>
              <a:t>'רשות מחוקקת'</a:t>
            </a:r>
            <a:endParaRPr lang="en-US"/>
          </a:p>
        </p:txBody>
      </p:sp>
      <p:sp>
        <p:nvSpPr>
          <p:cNvPr id="18454" name="AutoShape 22"/>
          <p:cNvSpPr>
            <a:spLocks/>
          </p:cNvSpPr>
          <p:nvPr/>
        </p:nvSpPr>
        <p:spPr bwMode="auto">
          <a:xfrm rot="5400000">
            <a:off x="5184775" y="1520825"/>
            <a:ext cx="287338" cy="1944688"/>
          </a:xfrm>
          <a:prstGeom prst="leftBrace">
            <a:avLst>
              <a:gd name="adj1" fmla="val 56400"/>
              <a:gd name="adj2" fmla="val 50000"/>
            </a:avLst>
          </a:prstGeom>
          <a:noFill/>
          <a:ln w="25400">
            <a:solidFill>
              <a:schemeClr val="tx1"/>
            </a:solidFill>
            <a:round/>
            <a:headEnd/>
            <a:tailEnd/>
          </a:ln>
          <a:effectLst/>
        </p:spPr>
        <p:txBody>
          <a:bodyPr wrap="none" anchor="ctr"/>
          <a:lstStyle/>
          <a:p>
            <a:endParaRPr lang="he-IL"/>
          </a:p>
        </p:txBody>
      </p:sp>
      <p:sp>
        <p:nvSpPr>
          <p:cNvPr id="18455" name="Text Box 23"/>
          <p:cNvSpPr txBox="1">
            <a:spLocks noChangeArrowheads="1"/>
          </p:cNvSpPr>
          <p:nvPr/>
        </p:nvSpPr>
        <p:spPr bwMode="auto">
          <a:xfrm>
            <a:off x="4067175" y="1916113"/>
            <a:ext cx="2089150" cy="366712"/>
          </a:xfrm>
          <a:prstGeom prst="rect">
            <a:avLst/>
          </a:prstGeom>
          <a:noFill/>
          <a:ln w="9525">
            <a:noFill/>
            <a:miter lim="800000"/>
            <a:headEnd/>
            <a:tailEnd/>
          </a:ln>
          <a:effectLst/>
        </p:spPr>
        <p:txBody>
          <a:bodyPr>
            <a:spAutoFit/>
          </a:bodyPr>
          <a:lstStyle/>
          <a:p>
            <a:pPr>
              <a:spcBef>
                <a:spcPct val="50000"/>
              </a:spcBef>
            </a:pPr>
            <a:r>
              <a:rPr lang="he-IL"/>
              <a:t>רשות מבצעת</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5" name="Movie.wmv">
            <a:hlinkClick r:id="" action="ppaction://media"/>
          </p:cNvPr>
          <p:cNvPicPr>
            <a:picLocks noRot="1" noChangeAspect="1" noChangeArrowheads="1"/>
          </p:cNvPicPr>
          <p:nvPr>
            <a:videoFile r:link="rId1"/>
          </p:nvPr>
        </p:nvPicPr>
        <p:blipFill>
          <a:blip r:embed="rId3" cstate="print"/>
          <a:srcRect/>
          <a:stretch>
            <a:fillRect/>
          </a:stretch>
        </p:blipFill>
        <p:spPr bwMode="auto">
          <a:xfrm>
            <a:off x="1403350" y="1052513"/>
            <a:ext cx="6096000" cy="4572000"/>
          </a:xfrm>
          <a:prstGeom prst="rect">
            <a:avLst/>
          </a:prstGeom>
          <a:noFill/>
          <a:ln w="25400">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4933" fill="hold"/>
                                        <p:tgtEl>
                                          <p:spTgt spid="1741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7415"/>
                </p:tgtEl>
              </p:cMediaNode>
            </p:video>
            <p:seq concurrent="1" nextAc="seek">
              <p:cTn id="8" restart="whenNotActive" fill="hold" evtFilter="cancelBubble" nodeType="interactiveSeq">
                <p:stCondLst>
                  <p:cond evt="onClick" delay="0">
                    <p:tgtEl>
                      <p:spTgt spid="1741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7415"/>
                                        </p:tgtEl>
                                      </p:cBhvr>
                                    </p:cmd>
                                  </p:childTnLst>
                                </p:cTn>
                              </p:par>
                            </p:childTnLst>
                          </p:cTn>
                        </p:par>
                      </p:childTnLst>
                    </p:cTn>
                  </p:par>
                </p:childTnLst>
              </p:cTn>
              <p:nextCondLst>
                <p:cond evt="onClick" delay="0">
                  <p:tgtEl>
                    <p:spTgt spid="17415"/>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323528" y="115907"/>
            <a:ext cx="8424936" cy="2554545"/>
          </a:xfrm>
          <a:prstGeom prst="rect">
            <a:avLst/>
          </a:prstGeom>
          <a:noFill/>
        </p:spPr>
        <p:txBody>
          <a:bodyPr>
            <a:spAutoFit/>
          </a:bodyPr>
          <a:lstStyle/>
          <a:p>
            <a:pPr algn="ctr" fontAlgn="auto">
              <a:spcBef>
                <a:spcPts val="0"/>
              </a:spcBef>
              <a:spcAft>
                <a:spcPts val="0"/>
              </a:spcAft>
              <a:defRPr/>
            </a:pPr>
            <a:r>
              <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הגדרה – </a:t>
            </a:r>
          </a:p>
          <a:p>
            <a:pPr algn="ctr" fontAlgn="auto">
              <a:spcBef>
                <a:spcPts val="0"/>
              </a:spcBef>
              <a:spcAft>
                <a:spcPts val="0"/>
              </a:spcAft>
              <a:defRPr/>
            </a:pPr>
            <a:r>
              <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שלטון מקומי</a:t>
            </a:r>
            <a:endPar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5123" name="מלבן 4"/>
          <p:cNvSpPr>
            <a:spLocks noChangeArrowheads="1"/>
          </p:cNvSpPr>
          <p:nvPr/>
        </p:nvSpPr>
        <p:spPr bwMode="auto">
          <a:xfrm>
            <a:off x="179388" y="3000375"/>
            <a:ext cx="8366125" cy="3081338"/>
          </a:xfrm>
          <a:prstGeom prst="rect">
            <a:avLst/>
          </a:prstGeom>
          <a:noFill/>
          <a:ln w="9525">
            <a:noFill/>
            <a:miter lim="800000"/>
            <a:headEnd/>
            <a:tailEnd/>
          </a:ln>
        </p:spPr>
        <p:txBody>
          <a:bodyPr>
            <a:spAutoFit/>
          </a:bodyPr>
          <a:lstStyle/>
          <a:p>
            <a:r>
              <a:rPr lang="he-IL" sz="2800"/>
              <a:t>גוף המנהל יישוב כלשהו או קבוצת יישובים, מייצג את ענייני התושבים אצל השלטון המרכזי ומשמש נציג השלטון המרכזי אצל התושבים.</a:t>
            </a:r>
          </a:p>
          <a:p>
            <a:r>
              <a:rPr lang="he-IL" sz="2800"/>
              <a:t>השלטון המקומי בא לידי ביטוי באמצעות רשויות מקומיות.</a:t>
            </a:r>
            <a:endParaRPr lang="en-US" sz="2800"/>
          </a:p>
          <a:p>
            <a:endParaRPr lang="en-US" sz="2800"/>
          </a:p>
          <a:p>
            <a:r>
              <a:rPr lang="he-IL" sz="2800"/>
              <a:t>בישראל, לדוגמא, הוא מחולק ל-267 רשויות מקומיות מסוגים שונים.</a:t>
            </a:r>
            <a:endParaRPr lang="en-US"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קבוצה 23"/>
          <p:cNvGrpSpPr>
            <a:grpSpLocks/>
          </p:cNvGrpSpPr>
          <p:nvPr/>
        </p:nvGrpSpPr>
        <p:grpSpPr bwMode="auto">
          <a:xfrm>
            <a:off x="1133475" y="766763"/>
            <a:ext cx="6824663" cy="5045075"/>
            <a:chOff x="1403648" y="555721"/>
            <a:chExt cx="6825952" cy="5043946"/>
          </a:xfrm>
        </p:grpSpPr>
        <p:sp>
          <p:nvSpPr>
            <p:cNvPr id="4099" name="Text Box 4"/>
            <p:cNvSpPr txBox="1">
              <a:spLocks noChangeArrowheads="1"/>
            </p:cNvSpPr>
            <p:nvPr/>
          </p:nvSpPr>
          <p:spPr bwMode="auto">
            <a:xfrm>
              <a:off x="4545753" y="767236"/>
              <a:ext cx="1733575" cy="508959"/>
            </a:xfrm>
            <a:prstGeom prst="rect">
              <a:avLst/>
            </a:prstGeom>
            <a:noFill/>
            <a:ln w="9525">
              <a:noFill/>
              <a:miter lim="800000"/>
              <a:headEnd/>
              <a:tailEnd/>
            </a:ln>
            <a:effectLst/>
          </p:spPr>
          <p:txBody>
            <a:bodyPr>
              <a:spAutoFit/>
            </a:bodyPr>
            <a:lstStyle/>
            <a:p>
              <a:pPr>
                <a:spcBef>
                  <a:spcPct val="50000"/>
                </a:spcBef>
              </a:pPr>
              <a:endParaRPr lang="he-IL"/>
            </a:p>
          </p:txBody>
        </p:sp>
        <p:sp>
          <p:nvSpPr>
            <p:cNvPr id="4100" name="Text Box 5"/>
            <p:cNvSpPr txBox="1">
              <a:spLocks noChangeArrowheads="1"/>
            </p:cNvSpPr>
            <p:nvPr/>
          </p:nvSpPr>
          <p:spPr bwMode="auto">
            <a:xfrm>
              <a:off x="4545753" y="555721"/>
              <a:ext cx="2600363" cy="523220"/>
            </a:xfrm>
            <a:prstGeom prst="rect">
              <a:avLst/>
            </a:prstGeom>
            <a:solidFill>
              <a:srgbClr val="CC99FF"/>
            </a:solidFill>
            <a:ln w="19050">
              <a:solidFill>
                <a:schemeClr val="tx1"/>
              </a:solidFill>
              <a:miter lim="800000"/>
              <a:headEnd/>
              <a:tailEnd/>
            </a:ln>
            <a:effectLst/>
          </p:spPr>
          <p:txBody>
            <a:bodyPr>
              <a:spAutoFit/>
            </a:bodyPr>
            <a:lstStyle/>
            <a:p>
              <a:pPr>
                <a:spcBef>
                  <a:spcPct val="50000"/>
                </a:spcBef>
              </a:pPr>
              <a:r>
                <a:rPr lang="he-IL" sz="2800"/>
                <a:t>הרשות המבצעת</a:t>
              </a:r>
              <a:endParaRPr lang="en-US" sz="2800"/>
            </a:p>
          </p:txBody>
        </p:sp>
        <p:sp>
          <p:nvSpPr>
            <p:cNvPr id="4101" name="Line 6"/>
            <p:cNvSpPr>
              <a:spLocks noChangeShapeType="1"/>
            </p:cNvSpPr>
            <p:nvPr/>
          </p:nvSpPr>
          <p:spPr bwMode="auto">
            <a:xfrm flipH="1">
              <a:off x="5304192" y="1190266"/>
              <a:ext cx="650091" cy="528788"/>
            </a:xfrm>
            <a:prstGeom prst="line">
              <a:avLst/>
            </a:prstGeom>
            <a:noFill/>
            <a:ln w="9525">
              <a:solidFill>
                <a:schemeClr val="tx1"/>
              </a:solidFill>
              <a:round/>
              <a:headEnd/>
              <a:tailEnd type="triangle" w="med" len="med"/>
            </a:ln>
            <a:effectLst/>
          </p:spPr>
          <p:txBody>
            <a:bodyPr/>
            <a:lstStyle/>
            <a:p>
              <a:endParaRPr lang="he-IL"/>
            </a:p>
          </p:txBody>
        </p:sp>
        <p:sp>
          <p:nvSpPr>
            <p:cNvPr id="4102" name="Text Box 7"/>
            <p:cNvSpPr txBox="1">
              <a:spLocks noChangeArrowheads="1"/>
            </p:cNvSpPr>
            <p:nvPr/>
          </p:nvSpPr>
          <p:spPr bwMode="auto">
            <a:xfrm>
              <a:off x="3245572" y="1930569"/>
              <a:ext cx="2058620" cy="523220"/>
            </a:xfrm>
            <a:prstGeom prst="rect">
              <a:avLst/>
            </a:prstGeom>
            <a:solidFill>
              <a:srgbClr val="33CCCC"/>
            </a:solidFill>
            <a:ln w="19050">
              <a:solidFill>
                <a:schemeClr val="tx1"/>
              </a:solidFill>
              <a:miter lim="800000"/>
              <a:headEnd/>
              <a:tailEnd/>
            </a:ln>
            <a:effectLst/>
          </p:spPr>
          <p:txBody>
            <a:bodyPr>
              <a:spAutoFit/>
            </a:bodyPr>
            <a:lstStyle/>
            <a:p>
              <a:pPr>
                <a:spcBef>
                  <a:spcPct val="50000"/>
                </a:spcBef>
              </a:pPr>
              <a:r>
                <a:rPr lang="he-IL" sz="2800"/>
                <a:t>שלטון מקומי</a:t>
              </a:r>
              <a:endParaRPr lang="en-US" sz="2800"/>
            </a:p>
          </p:txBody>
        </p:sp>
        <p:sp>
          <p:nvSpPr>
            <p:cNvPr id="4103" name="Line 8"/>
            <p:cNvSpPr>
              <a:spLocks noChangeShapeType="1"/>
            </p:cNvSpPr>
            <p:nvPr/>
          </p:nvSpPr>
          <p:spPr bwMode="auto">
            <a:xfrm>
              <a:off x="6279328" y="1190266"/>
              <a:ext cx="758439" cy="528788"/>
            </a:xfrm>
            <a:prstGeom prst="line">
              <a:avLst/>
            </a:prstGeom>
            <a:noFill/>
            <a:ln w="9525">
              <a:solidFill>
                <a:schemeClr val="tx1"/>
              </a:solidFill>
              <a:round/>
              <a:headEnd/>
              <a:tailEnd type="triangle" w="med" len="med"/>
            </a:ln>
            <a:effectLst/>
          </p:spPr>
          <p:txBody>
            <a:bodyPr/>
            <a:lstStyle/>
            <a:p>
              <a:endParaRPr lang="he-IL"/>
            </a:p>
          </p:txBody>
        </p:sp>
        <p:sp>
          <p:nvSpPr>
            <p:cNvPr id="4104" name="Text Box 9"/>
            <p:cNvSpPr txBox="1">
              <a:spLocks noChangeArrowheads="1"/>
            </p:cNvSpPr>
            <p:nvPr/>
          </p:nvSpPr>
          <p:spPr bwMode="auto">
            <a:xfrm>
              <a:off x="6279328" y="1930569"/>
              <a:ext cx="1950272" cy="523220"/>
            </a:xfrm>
            <a:prstGeom prst="rect">
              <a:avLst/>
            </a:prstGeom>
            <a:solidFill>
              <a:srgbClr val="33CCCC"/>
            </a:solidFill>
            <a:ln w="19050">
              <a:solidFill>
                <a:schemeClr val="tx1"/>
              </a:solidFill>
              <a:miter lim="800000"/>
              <a:headEnd/>
              <a:tailEnd/>
            </a:ln>
            <a:effectLst/>
          </p:spPr>
          <p:txBody>
            <a:bodyPr>
              <a:spAutoFit/>
            </a:bodyPr>
            <a:lstStyle/>
            <a:p>
              <a:pPr>
                <a:spcBef>
                  <a:spcPct val="50000"/>
                </a:spcBef>
              </a:pPr>
              <a:r>
                <a:rPr lang="he-IL" sz="2800"/>
                <a:t>שלטון מרכזי</a:t>
              </a:r>
              <a:endParaRPr lang="en-US" sz="2800"/>
            </a:p>
          </p:txBody>
        </p:sp>
        <p:sp>
          <p:nvSpPr>
            <p:cNvPr id="4105" name="Line 10"/>
            <p:cNvSpPr>
              <a:spLocks noChangeShapeType="1"/>
            </p:cNvSpPr>
            <p:nvPr/>
          </p:nvSpPr>
          <p:spPr bwMode="auto">
            <a:xfrm>
              <a:off x="4220708" y="2670872"/>
              <a:ext cx="0" cy="528788"/>
            </a:xfrm>
            <a:prstGeom prst="line">
              <a:avLst/>
            </a:prstGeom>
            <a:noFill/>
            <a:ln w="9525">
              <a:solidFill>
                <a:schemeClr val="tx1"/>
              </a:solidFill>
              <a:round/>
              <a:headEnd/>
              <a:tailEnd type="triangle" w="med" len="med"/>
            </a:ln>
            <a:effectLst/>
          </p:spPr>
          <p:txBody>
            <a:bodyPr/>
            <a:lstStyle/>
            <a:p>
              <a:endParaRPr lang="he-IL"/>
            </a:p>
          </p:txBody>
        </p:sp>
        <p:sp>
          <p:nvSpPr>
            <p:cNvPr id="4106" name="Text Box 11"/>
            <p:cNvSpPr txBox="1">
              <a:spLocks noChangeArrowheads="1"/>
            </p:cNvSpPr>
            <p:nvPr/>
          </p:nvSpPr>
          <p:spPr bwMode="auto">
            <a:xfrm>
              <a:off x="2595481" y="3516933"/>
              <a:ext cx="2492014" cy="523220"/>
            </a:xfrm>
            <a:prstGeom prst="rect">
              <a:avLst/>
            </a:prstGeom>
            <a:solidFill>
              <a:srgbClr val="FF0000"/>
            </a:solidFill>
            <a:ln w="19050">
              <a:solidFill>
                <a:schemeClr val="tx1"/>
              </a:solidFill>
              <a:miter lim="800000"/>
              <a:headEnd/>
              <a:tailEnd/>
            </a:ln>
            <a:effectLst/>
          </p:spPr>
          <p:txBody>
            <a:bodyPr>
              <a:spAutoFit/>
            </a:bodyPr>
            <a:lstStyle/>
            <a:p>
              <a:pPr>
                <a:spcBef>
                  <a:spcPct val="50000"/>
                </a:spcBef>
              </a:pPr>
              <a:r>
                <a:rPr lang="he-IL" sz="2800"/>
                <a:t>רשויות מקומיות</a:t>
              </a:r>
              <a:endParaRPr lang="en-US" sz="2800"/>
            </a:p>
          </p:txBody>
        </p:sp>
        <p:sp>
          <p:nvSpPr>
            <p:cNvPr id="4107" name="Line 12"/>
            <p:cNvSpPr>
              <a:spLocks noChangeShapeType="1"/>
            </p:cNvSpPr>
            <p:nvPr/>
          </p:nvSpPr>
          <p:spPr bwMode="auto">
            <a:xfrm flipH="1">
              <a:off x="2270436" y="4257236"/>
              <a:ext cx="758439" cy="423030"/>
            </a:xfrm>
            <a:prstGeom prst="line">
              <a:avLst/>
            </a:prstGeom>
            <a:noFill/>
            <a:ln w="9525">
              <a:solidFill>
                <a:schemeClr val="tx1"/>
              </a:solidFill>
              <a:round/>
              <a:headEnd/>
              <a:tailEnd type="triangle" w="med" len="med"/>
            </a:ln>
            <a:effectLst/>
          </p:spPr>
          <p:txBody>
            <a:bodyPr/>
            <a:lstStyle/>
            <a:p>
              <a:endParaRPr lang="he-IL"/>
            </a:p>
          </p:txBody>
        </p:sp>
        <p:sp>
          <p:nvSpPr>
            <p:cNvPr id="4108" name="Line 13"/>
            <p:cNvSpPr>
              <a:spLocks noChangeShapeType="1"/>
            </p:cNvSpPr>
            <p:nvPr/>
          </p:nvSpPr>
          <p:spPr bwMode="auto">
            <a:xfrm flipH="1">
              <a:off x="3678965" y="4257236"/>
              <a:ext cx="0" cy="528788"/>
            </a:xfrm>
            <a:prstGeom prst="line">
              <a:avLst/>
            </a:prstGeom>
            <a:noFill/>
            <a:ln w="9525">
              <a:solidFill>
                <a:schemeClr val="tx1"/>
              </a:solidFill>
              <a:round/>
              <a:headEnd/>
              <a:tailEnd type="triangle" w="med" len="med"/>
            </a:ln>
            <a:effectLst/>
          </p:spPr>
          <p:txBody>
            <a:bodyPr/>
            <a:lstStyle/>
            <a:p>
              <a:endParaRPr lang="he-IL"/>
            </a:p>
          </p:txBody>
        </p:sp>
        <p:sp>
          <p:nvSpPr>
            <p:cNvPr id="4109" name="Line 14"/>
            <p:cNvSpPr>
              <a:spLocks noChangeShapeType="1"/>
            </p:cNvSpPr>
            <p:nvPr/>
          </p:nvSpPr>
          <p:spPr bwMode="auto">
            <a:xfrm>
              <a:off x="4654101" y="4257236"/>
              <a:ext cx="433394" cy="528788"/>
            </a:xfrm>
            <a:prstGeom prst="line">
              <a:avLst/>
            </a:prstGeom>
            <a:noFill/>
            <a:ln w="9525">
              <a:solidFill>
                <a:schemeClr val="tx1"/>
              </a:solidFill>
              <a:round/>
              <a:headEnd/>
              <a:tailEnd type="triangle" w="med" len="med"/>
            </a:ln>
            <a:effectLst/>
          </p:spPr>
          <p:txBody>
            <a:bodyPr/>
            <a:lstStyle/>
            <a:p>
              <a:endParaRPr lang="he-IL"/>
            </a:p>
          </p:txBody>
        </p:sp>
        <p:sp>
          <p:nvSpPr>
            <p:cNvPr id="4110" name="Text Box 16"/>
            <p:cNvSpPr txBox="1">
              <a:spLocks noChangeArrowheads="1"/>
            </p:cNvSpPr>
            <p:nvPr/>
          </p:nvSpPr>
          <p:spPr bwMode="auto">
            <a:xfrm>
              <a:off x="1403648" y="4891781"/>
              <a:ext cx="1083484" cy="400111"/>
            </a:xfrm>
            <a:prstGeom prst="rect">
              <a:avLst/>
            </a:prstGeom>
            <a:solidFill>
              <a:srgbClr val="00FF00"/>
            </a:solidFill>
            <a:ln w="19050">
              <a:solidFill>
                <a:schemeClr val="tx1"/>
              </a:solidFill>
              <a:miter lim="800000"/>
              <a:headEnd/>
              <a:tailEnd/>
            </a:ln>
            <a:effectLst/>
          </p:spPr>
          <p:txBody>
            <a:bodyPr>
              <a:spAutoFit/>
            </a:bodyPr>
            <a:lstStyle/>
            <a:p>
              <a:pPr>
                <a:spcBef>
                  <a:spcPct val="50000"/>
                </a:spcBef>
              </a:pPr>
              <a:r>
                <a:rPr lang="he-IL" sz="2000"/>
                <a:t>עירייה</a:t>
              </a:r>
              <a:endParaRPr lang="en-US" sz="2000"/>
            </a:p>
          </p:txBody>
        </p:sp>
        <p:sp>
          <p:nvSpPr>
            <p:cNvPr id="4111" name="Text Box 17"/>
            <p:cNvSpPr txBox="1">
              <a:spLocks noChangeArrowheads="1"/>
            </p:cNvSpPr>
            <p:nvPr/>
          </p:nvSpPr>
          <p:spPr bwMode="auto">
            <a:xfrm>
              <a:off x="2920526" y="4891781"/>
              <a:ext cx="1191833" cy="707886"/>
            </a:xfrm>
            <a:prstGeom prst="rect">
              <a:avLst/>
            </a:prstGeom>
            <a:solidFill>
              <a:srgbClr val="00FF00"/>
            </a:solidFill>
            <a:ln w="19050">
              <a:solidFill>
                <a:schemeClr val="tx1"/>
              </a:solidFill>
              <a:miter lim="800000"/>
              <a:headEnd/>
              <a:tailEnd/>
            </a:ln>
            <a:effectLst/>
          </p:spPr>
          <p:txBody>
            <a:bodyPr>
              <a:spAutoFit/>
            </a:bodyPr>
            <a:lstStyle/>
            <a:p>
              <a:pPr>
                <a:spcBef>
                  <a:spcPct val="50000"/>
                </a:spcBef>
              </a:pPr>
              <a:r>
                <a:rPr lang="he-IL" sz="2000"/>
                <a:t>מועצה מקומית</a:t>
              </a:r>
              <a:endParaRPr lang="en-US" sz="2000"/>
            </a:p>
          </p:txBody>
        </p:sp>
        <p:sp>
          <p:nvSpPr>
            <p:cNvPr id="4112" name="Text Box 18"/>
            <p:cNvSpPr txBox="1">
              <a:spLocks noChangeArrowheads="1"/>
            </p:cNvSpPr>
            <p:nvPr/>
          </p:nvSpPr>
          <p:spPr bwMode="auto">
            <a:xfrm>
              <a:off x="4545753" y="4891781"/>
              <a:ext cx="1191833" cy="707886"/>
            </a:xfrm>
            <a:prstGeom prst="rect">
              <a:avLst/>
            </a:prstGeom>
            <a:solidFill>
              <a:srgbClr val="00FF00"/>
            </a:solidFill>
            <a:ln w="19050">
              <a:solidFill>
                <a:schemeClr val="tx1"/>
              </a:solidFill>
              <a:miter lim="800000"/>
              <a:headEnd/>
              <a:tailEnd/>
            </a:ln>
            <a:effectLst/>
          </p:spPr>
          <p:txBody>
            <a:bodyPr>
              <a:spAutoFit/>
            </a:bodyPr>
            <a:lstStyle/>
            <a:p>
              <a:pPr>
                <a:spcBef>
                  <a:spcPct val="50000"/>
                </a:spcBef>
              </a:pPr>
              <a:r>
                <a:rPr lang="he-IL" sz="2000"/>
                <a:t>מועצה אזורית</a:t>
              </a:r>
              <a:endParaRPr lang="en-US" sz="2000"/>
            </a:p>
          </p:txBody>
        </p:sp>
        <p:sp>
          <p:nvSpPr>
            <p:cNvPr id="4113" name="Text Box 20"/>
            <p:cNvSpPr txBox="1">
              <a:spLocks noChangeArrowheads="1"/>
            </p:cNvSpPr>
            <p:nvPr/>
          </p:nvSpPr>
          <p:spPr bwMode="auto">
            <a:xfrm>
              <a:off x="2703829" y="1296024"/>
              <a:ext cx="2383666" cy="381169"/>
            </a:xfrm>
            <a:prstGeom prst="rect">
              <a:avLst/>
            </a:prstGeom>
            <a:noFill/>
            <a:ln w="9525">
              <a:noFill/>
              <a:miter lim="800000"/>
              <a:headEnd/>
              <a:tailEnd/>
            </a:ln>
            <a:effectLst/>
          </p:spPr>
          <p:txBody>
            <a:bodyPr>
              <a:spAutoFit/>
            </a:bodyPr>
            <a:lstStyle/>
            <a:p>
              <a:pPr>
                <a:spcBef>
                  <a:spcPct val="50000"/>
                </a:spcBef>
              </a:pPr>
              <a:r>
                <a:rPr lang="he-IL" sz="1200"/>
                <a:t>מחולקת ל-</a:t>
              </a:r>
              <a:endParaRPr lang="en-US" sz="1200"/>
            </a:p>
          </p:txBody>
        </p:sp>
        <p:sp>
          <p:nvSpPr>
            <p:cNvPr id="4114" name="Text Box 21"/>
            <p:cNvSpPr txBox="1">
              <a:spLocks noChangeArrowheads="1"/>
            </p:cNvSpPr>
            <p:nvPr/>
          </p:nvSpPr>
          <p:spPr bwMode="auto">
            <a:xfrm>
              <a:off x="2487132" y="2776630"/>
              <a:ext cx="1625227" cy="381169"/>
            </a:xfrm>
            <a:prstGeom prst="rect">
              <a:avLst/>
            </a:prstGeom>
            <a:noFill/>
            <a:ln w="9525">
              <a:noFill/>
              <a:miter lim="800000"/>
              <a:headEnd/>
              <a:tailEnd/>
            </a:ln>
            <a:effectLst/>
          </p:spPr>
          <p:txBody>
            <a:bodyPr>
              <a:spAutoFit/>
            </a:bodyPr>
            <a:lstStyle/>
            <a:p>
              <a:pPr>
                <a:spcBef>
                  <a:spcPct val="50000"/>
                </a:spcBef>
              </a:pPr>
              <a:r>
                <a:rPr lang="he-IL" sz="1200"/>
                <a:t>בא לידי ביטוי ב-</a:t>
              </a:r>
              <a:endParaRPr lang="en-US" sz="1200"/>
            </a:p>
          </p:txBody>
        </p:sp>
        <p:sp>
          <p:nvSpPr>
            <p:cNvPr id="4115" name="Line 10"/>
            <p:cNvSpPr>
              <a:spLocks noChangeShapeType="1"/>
            </p:cNvSpPr>
            <p:nvPr/>
          </p:nvSpPr>
          <p:spPr bwMode="auto">
            <a:xfrm>
              <a:off x="7254464" y="2670872"/>
              <a:ext cx="0" cy="528788"/>
            </a:xfrm>
            <a:prstGeom prst="line">
              <a:avLst/>
            </a:prstGeom>
            <a:noFill/>
            <a:ln w="9525">
              <a:solidFill>
                <a:schemeClr val="tx1"/>
              </a:solidFill>
              <a:round/>
              <a:headEnd/>
              <a:tailEnd type="triangle" w="med" len="med"/>
            </a:ln>
            <a:effectLst/>
          </p:spPr>
          <p:txBody>
            <a:bodyPr/>
            <a:lstStyle/>
            <a:p>
              <a:endParaRPr lang="he-IL"/>
            </a:p>
          </p:txBody>
        </p:sp>
        <p:sp>
          <p:nvSpPr>
            <p:cNvPr id="4116" name="Text Box 11"/>
            <p:cNvSpPr txBox="1">
              <a:spLocks noChangeArrowheads="1"/>
            </p:cNvSpPr>
            <p:nvPr/>
          </p:nvSpPr>
          <p:spPr bwMode="auto">
            <a:xfrm>
              <a:off x="6588224" y="3517780"/>
              <a:ext cx="1548123" cy="523220"/>
            </a:xfrm>
            <a:prstGeom prst="rect">
              <a:avLst/>
            </a:prstGeom>
            <a:solidFill>
              <a:srgbClr val="FF0000"/>
            </a:solidFill>
            <a:ln w="19050">
              <a:solidFill>
                <a:schemeClr val="tx1"/>
              </a:solidFill>
              <a:miter lim="800000"/>
              <a:headEnd/>
              <a:tailEnd/>
            </a:ln>
            <a:effectLst/>
          </p:spPr>
          <p:txBody>
            <a:bodyPr>
              <a:spAutoFit/>
            </a:bodyPr>
            <a:lstStyle/>
            <a:p>
              <a:pPr>
                <a:spcBef>
                  <a:spcPct val="50000"/>
                </a:spcBef>
              </a:pPr>
              <a:r>
                <a:rPr lang="he-IL" sz="2800"/>
                <a:t>הממשלה</a:t>
              </a:r>
              <a:endParaRPr lang="en-US" sz="280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259632" y="417442"/>
            <a:ext cx="6624736" cy="1323439"/>
          </a:xfrm>
          <a:prstGeom prst="rect">
            <a:avLst/>
          </a:prstGeom>
          <a:noFill/>
        </p:spPr>
        <p:txBody>
          <a:bodyPr>
            <a:spAutoFit/>
          </a:bodyPr>
          <a:lstStyle/>
          <a:p>
            <a:pPr algn="ctr" fontAlgn="auto">
              <a:spcBef>
                <a:spcPts val="0"/>
              </a:spcBef>
              <a:spcAft>
                <a:spcPts val="0"/>
              </a:spcAft>
              <a:defRPr/>
            </a:pPr>
            <a:r>
              <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מועצה מקומית</a:t>
            </a:r>
            <a:endPar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6147" name="מלבן 5"/>
          <p:cNvSpPr>
            <a:spLocks noChangeArrowheads="1"/>
          </p:cNvSpPr>
          <p:nvPr/>
        </p:nvSpPr>
        <p:spPr bwMode="auto">
          <a:xfrm>
            <a:off x="755650" y="1916113"/>
            <a:ext cx="7704138" cy="3970337"/>
          </a:xfrm>
          <a:prstGeom prst="rect">
            <a:avLst/>
          </a:prstGeom>
          <a:noFill/>
          <a:ln w="9525">
            <a:noFill/>
            <a:miter lim="800000"/>
            <a:headEnd/>
            <a:tailEnd/>
          </a:ln>
        </p:spPr>
        <p:txBody>
          <a:bodyPr>
            <a:spAutoFit/>
          </a:bodyPr>
          <a:lstStyle/>
          <a:p>
            <a:r>
              <a:rPr lang="he-IL" sz="2800"/>
              <a:t>רשות מקומית המנהלת את ענייניהם של יישוב עירוני או יישוב כפרי.</a:t>
            </a:r>
            <a:r>
              <a:rPr lang="en-US" sz="2800"/>
              <a:t> </a:t>
            </a:r>
          </a:p>
          <a:p>
            <a:endParaRPr lang="he-IL" sz="2800"/>
          </a:p>
          <a:p>
            <a:r>
              <a:rPr lang="he-IL" sz="2800"/>
              <a:t>דוגמאות: </a:t>
            </a:r>
          </a:p>
          <a:p>
            <a:r>
              <a:rPr lang="he-IL" sz="2800"/>
              <a:t>* לישוב כפר יונה יש מועצה מקומית.</a:t>
            </a:r>
            <a:endParaRPr lang="en-US" sz="2800"/>
          </a:p>
          <a:p>
            <a:r>
              <a:rPr lang="he-IL" sz="2800"/>
              <a:t>* לישובים קציר וחריש יש מועצה </a:t>
            </a:r>
          </a:p>
          <a:p>
            <a:r>
              <a:rPr lang="he-IL" sz="2800"/>
              <a:t>משותפת, אך מכיוון שמדובר </a:t>
            </a:r>
          </a:p>
          <a:p>
            <a:r>
              <a:rPr lang="he-IL" sz="2800"/>
              <a:t>בשני ישובים בלבד זוהי מועצה </a:t>
            </a:r>
          </a:p>
          <a:p>
            <a:r>
              <a:rPr lang="he-IL" sz="2800"/>
              <a:t>מקומית ולא מועצה אזורית.</a:t>
            </a:r>
            <a:endParaRPr lang="en-US" sz="2800"/>
          </a:p>
        </p:txBody>
      </p:sp>
      <p:pic>
        <p:nvPicPr>
          <p:cNvPr id="6148" name="Picture 12" descr="http://upload.wikimedia.org/wikipedia/commons/7/7e/Kfar_Yona_COA.png"/>
          <p:cNvPicPr>
            <a:picLocks noChangeAspect="1" noChangeArrowheads="1"/>
          </p:cNvPicPr>
          <p:nvPr/>
        </p:nvPicPr>
        <p:blipFill>
          <a:blip r:embed="rId2" cstate="print"/>
          <a:srcRect/>
          <a:stretch>
            <a:fillRect/>
          </a:stretch>
        </p:blipFill>
        <p:spPr bwMode="auto">
          <a:xfrm>
            <a:off x="425450" y="3284538"/>
            <a:ext cx="2744788" cy="2770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2480185" y="114691"/>
            <a:ext cx="5597422" cy="1323439"/>
          </a:xfrm>
          <a:prstGeom prst="rect">
            <a:avLst/>
          </a:prstGeom>
          <a:noFill/>
        </p:spPr>
        <p:txBody>
          <a:bodyPr>
            <a:spAutoFit/>
          </a:bodyPr>
          <a:lstStyle/>
          <a:p>
            <a:pPr algn="ctr" fontAlgn="auto">
              <a:spcBef>
                <a:spcPts val="0"/>
              </a:spcBef>
              <a:spcAft>
                <a:spcPts val="0"/>
              </a:spcAft>
              <a:defRPr/>
            </a:pPr>
            <a:r>
              <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עירייה</a:t>
            </a:r>
            <a:endPar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7171" name="מלבן 4"/>
          <p:cNvSpPr>
            <a:spLocks noChangeArrowheads="1"/>
          </p:cNvSpPr>
          <p:nvPr/>
        </p:nvSpPr>
        <p:spPr bwMode="auto">
          <a:xfrm>
            <a:off x="468313" y="1412875"/>
            <a:ext cx="8064500" cy="1384300"/>
          </a:xfrm>
          <a:prstGeom prst="rect">
            <a:avLst/>
          </a:prstGeom>
          <a:noFill/>
          <a:ln w="9525">
            <a:noFill/>
            <a:miter lim="800000"/>
            <a:headEnd/>
            <a:tailEnd/>
          </a:ln>
        </p:spPr>
        <p:txBody>
          <a:bodyPr>
            <a:spAutoFit/>
          </a:bodyPr>
          <a:lstStyle/>
          <a:p>
            <a:r>
              <a:rPr lang="he-IL" sz="2800"/>
              <a:t>רשות מקומית המנהלת את ענייני העיר.</a:t>
            </a:r>
          </a:p>
          <a:p>
            <a:endParaRPr lang="he-IL" sz="2800"/>
          </a:p>
          <a:p>
            <a:r>
              <a:rPr lang="he-IL" sz="2800"/>
              <a:t>לדוגמא: לעיר רמת גן יש עירייה.</a:t>
            </a:r>
            <a:endParaRPr lang="en-US" sz="2800"/>
          </a:p>
        </p:txBody>
      </p:sp>
      <p:pic>
        <p:nvPicPr>
          <p:cNvPr id="7172" name="Picture 2" descr="http://bis.org.il/files/barilan/page_pics/eryat%20ramat%20gan.jpg"/>
          <p:cNvPicPr>
            <a:picLocks noChangeAspect="1" noChangeArrowheads="1"/>
          </p:cNvPicPr>
          <p:nvPr/>
        </p:nvPicPr>
        <p:blipFill>
          <a:blip r:embed="rId2" cstate="print"/>
          <a:srcRect/>
          <a:stretch>
            <a:fillRect/>
          </a:stretch>
        </p:blipFill>
        <p:spPr bwMode="auto">
          <a:xfrm>
            <a:off x="441325" y="188913"/>
            <a:ext cx="2620963" cy="2836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259632" y="113301"/>
            <a:ext cx="6624736" cy="1323439"/>
          </a:xfrm>
          <a:prstGeom prst="rect">
            <a:avLst/>
          </a:prstGeom>
          <a:noFill/>
        </p:spPr>
        <p:txBody>
          <a:bodyPr>
            <a:spAutoFit/>
          </a:bodyPr>
          <a:lstStyle/>
          <a:p>
            <a:pPr algn="ctr" fontAlgn="auto">
              <a:spcBef>
                <a:spcPts val="0"/>
              </a:spcBef>
              <a:spcAft>
                <a:spcPts val="0"/>
              </a:spcAft>
              <a:defRPr/>
            </a:pPr>
            <a:r>
              <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מועצה אזורית</a:t>
            </a:r>
            <a:endPar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8195" name="מלבן 4"/>
          <p:cNvSpPr>
            <a:spLocks noChangeArrowheads="1"/>
          </p:cNvSpPr>
          <p:nvPr/>
        </p:nvSpPr>
        <p:spPr bwMode="auto">
          <a:xfrm>
            <a:off x="468313" y="1444625"/>
            <a:ext cx="7991475" cy="4092575"/>
          </a:xfrm>
          <a:prstGeom prst="rect">
            <a:avLst/>
          </a:prstGeom>
          <a:noFill/>
          <a:ln w="9525">
            <a:noFill/>
            <a:miter lim="800000"/>
            <a:headEnd/>
            <a:tailEnd/>
          </a:ln>
        </p:spPr>
        <p:txBody>
          <a:bodyPr>
            <a:spAutoFit/>
          </a:bodyPr>
          <a:lstStyle/>
          <a:p>
            <a:r>
              <a:rPr lang="he-IL" sz="2600"/>
              <a:t>רשות מקומית המכוללת כמה יישובים </a:t>
            </a:r>
          </a:p>
          <a:p>
            <a:r>
              <a:rPr lang="he-IL" sz="2600"/>
              <a:t>כפריים באותו אזור ומנהלת את ענייניהם.</a:t>
            </a:r>
            <a:r>
              <a:rPr lang="en-US" sz="2600"/>
              <a:t> </a:t>
            </a:r>
          </a:p>
          <a:p>
            <a:endParaRPr lang="en-US" sz="2600"/>
          </a:p>
          <a:p>
            <a:r>
              <a:rPr lang="he-IL" sz="2600"/>
              <a:t>לדוגמא: לדרום השרון יש מועצה אזורית </a:t>
            </a:r>
          </a:p>
          <a:p>
            <a:r>
              <a:rPr lang="he-IL" sz="2600"/>
              <a:t>הכוללת את הישובים גני יהודה, כפר מע"ש, </a:t>
            </a:r>
          </a:p>
          <a:p>
            <a:r>
              <a:rPr lang="he-IL" sz="2600"/>
              <a:t>גת רימון, מגשימים, כפר סירקין, גבעת </a:t>
            </a:r>
          </a:p>
          <a:p>
            <a:r>
              <a:rPr lang="he-IL" sz="2600"/>
              <a:t>השלושה, עינת, נחשונים, חורשים, חגור, סביון, גבעת ח"ן, כפר מל"ל, עדנים, גני עם, ירקונה, נווה ירק, אלישמע, אייל, צור נתן, גן חיים, צופית, שדה ורבורג, רמת הכובש, ניר אליהו, קלמניה, בית ברל, נווה ימין, שדי חמד, תל אשר וירחיב.</a:t>
            </a:r>
            <a:endParaRPr lang="en-US" sz="2600"/>
          </a:p>
        </p:txBody>
      </p:sp>
      <p:pic>
        <p:nvPicPr>
          <p:cNvPr id="8196" name="Picture 10" descr="http://tnuanet.com/tn/images/logo_drom_hasharon.PNG"/>
          <p:cNvPicPr>
            <a:picLocks noChangeAspect="1" noChangeArrowheads="1"/>
          </p:cNvPicPr>
          <p:nvPr/>
        </p:nvPicPr>
        <p:blipFill>
          <a:blip r:embed="rId2" cstate="print"/>
          <a:srcRect/>
          <a:stretch>
            <a:fillRect/>
          </a:stretch>
        </p:blipFill>
        <p:spPr bwMode="auto">
          <a:xfrm>
            <a:off x="468313" y="1268413"/>
            <a:ext cx="2447925" cy="2447925"/>
          </a:xfrm>
          <a:prstGeom prst="rect">
            <a:avLst/>
          </a:prstGeom>
          <a:noFill/>
          <a:ln w="9525">
            <a:noFill/>
            <a:miter lim="800000"/>
            <a:headEnd/>
            <a:tailEnd/>
          </a:ln>
        </p:spPr>
      </p:pic>
      <p:sp>
        <p:nvSpPr>
          <p:cNvPr id="7" name="TextBox 6"/>
          <p:cNvSpPr txBox="1"/>
          <p:nvPr/>
        </p:nvSpPr>
        <p:spPr>
          <a:xfrm>
            <a:off x="395288" y="5805488"/>
            <a:ext cx="863600" cy="522287"/>
          </a:xfrm>
          <a:prstGeom prst="rect">
            <a:avLst/>
          </a:prstGeom>
          <a:solidFill>
            <a:schemeClr val="accent3"/>
          </a:solidFill>
          <a:ln w="38100">
            <a:solidFill>
              <a:schemeClr val="tx1"/>
            </a:solidFill>
          </a:ln>
        </p:spPr>
        <p:txBody>
          <a:bodyPr rtlCol="1">
            <a:spAutoFit/>
          </a:bodyPr>
          <a:lstStyle/>
          <a:p>
            <a:pPr fontAlgn="auto">
              <a:spcBef>
                <a:spcPts val="0"/>
              </a:spcBef>
              <a:spcAft>
                <a:spcPts val="0"/>
              </a:spcAft>
              <a:defRPr/>
            </a:pPr>
            <a:r>
              <a:rPr lang="he-IL" sz="2800" dirty="0">
                <a:latin typeface="+mn-lt"/>
                <a:cs typeface="BN Sharon Bold" pitchFamily="2" charset="-79"/>
              </a:rPr>
              <a:t>ישוב</a:t>
            </a:r>
            <a:endParaRPr lang="he-IL" sz="2800" dirty="0">
              <a:latin typeface="+mn-lt"/>
              <a:cs typeface="BN Sharon Bold" pitchFamily="2" charset="-79"/>
            </a:endParaRPr>
          </a:p>
        </p:txBody>
      </p:sp>
      <p:sp>
        <p:nvSpPr>
          <p:cNvPr id="8" name="TextBox 7"/>
          <p:cNvSpPr txBox="1"/>
          <p:nvPr/>
        </p:nvSpPr>
        <p:spPr>
          <a:xfrm>
            <a:off x="1743075" y="5835650"/>
            <a:ext cx="865188" cy="523875"/>
          </a:xfrm>
          <a:prstGeom prst="rect">
            <a:avLst/>
          </a:prstGeom>
          <a:solidFill>
            <a:schemeClr val="accent3"/>
          </a:solidFill>
          <a:ln w="38100">
            <a:solidFill>
              <a:schemeClr val="tx1"/>
            </a:solidFill>
          </a:ln>
        </p:spPr>
        <p:txBody>
          <a:bodyPr rtlCol="1">
            <a:spAutoFit/>
          </a:bodyPr>
          <a:lstStyle/>
          <a:p>
            <a:pPr fontAlgn="auto">
              <a:spcBef>
                <a:spcPts val="0"/>
              </a:spcBef>
              <a:spcAft>
                <a:spcPts val="0"/>
              </a:spcAft>
              <a:defRPr/>
            </a:pPr>
            <a:r>
              <a:rPr lang="he-IL" sz="2800" dirty="0">
                <a:latin typeface="+mn-lt"/>
                <a:cs typeface="BN Sharon Bold" pitchFamily="2" charset="-79"/>
              </a:rPr>
              <a:t>ישוב</a:t>
            </a:r>
            <a:endParaRPr lang="he-IL" sz="2800" dirty="0">
              <a:latin typeface="+mn-lt"/>
              <a:cs typeface="BN Sharon Bold" pitchFamily="2" charset="-79"/>
            </a:endParaRPr>
          </a:p>
        </p:txBody>
      </p:sp>
      <p:sp>
        <p:nvSpPr>
          <p:cNvPr id="9" name="TextBox 8"/>
          <p:cNvSpPr txBox="1"/>
          <p:nvPr/>
        </p:nvSpPr>
        <p:spPr>
          <a:xfrm>
            <a:off x="3059113" y="5819775"/>
            <a:ext cx="865187" cy="522288"/>
          </a:xfrm>
          <a:prstGeom prst="rect">
            <a:avLst/>
          </a:prstGeom>
          <a:solidFill>
            <a:schemeClr val="accent3"/>
          </a:solidFill>
          <a:ln w="38100">
            <a:solidFill>
              <a:schemeClr val="tx1"/>
            </a:solidFill>
          </a:ln>
        </p:spPr>
        <p:txBody>
          <a:bodyPr rtlCol="1">
            <a:spAutoFit/>
          </a:bodyPr>
          <a:lstStyle/>
          <a:p>
            <a:pPr fontAlgn="auto">
              <a:spcBef>
                <a:spcPts val="0"/>
              </a:spcBef>
              <a:spcAft>
                <a:spcPts val="0"/>
              </a:spcAft>
              <a:defRPr/>
            </a:pPr>
            <a:r>
              <a:rPr lang="he-IL" sz="2800" dirty="0">
                <a:latin typeface="+mn-lt"/>
                <a:cs typeface="BN Sharon Bold" pitchFamily="2" charset="-79"/>
              </a:rPr>
              <a:t>ישוב</a:t>
            </a:r>
            <a:endParaRPr lang="he-IL" sz="2800" dirty="0">
              <a:latin typeface="+mn-lt"/>
              <a:cs typeface="BN Sharon Bold" pitchFamily="2" charset="-79"/>
            </a:endParaRPr>
          </a:p>
        </p:txBody>
      </p:sp>
      <p:sp>
        <p:nvSpPr>
          <p:cNvPr id="10" name="TextBox 9"/>
          <p:cNvSpPr txBox="1"/>
          <p:nvPr/>
        </p:nvSpPr>
        <p:spPr>
          <a:xfrm>
            <a:off x="4438650" y="5819775"/>
            <a:ext cx="863600" cy="522288"/>
          </a:xfrm>
          <a:prstGeom prst="rect">
            <a:avLst/>
          </a:prstGeom>
          <a:solidFill>
            <a:schemeClr val="accent3"/>
          </a:solidFill>
          <a:ln w="38100">
            <a:solidFill>
              <a:schemeClr val="tx1"/>
            </a:solidFill>
          </a:ln>
        </p:spPr>
        <p:txBody>
          <a:bodyPr rtlCol="1">
            <a:spAutoFit/>
          </a:bodyPr>
          <a:lstStyle/>
          <a:p>
            <a:pPr fontAlgn="auto">
              <a:spcBef>
                <a:spcPts val="0"/>
              </a:spcBef>
              <a:spcAft>
                <a:spcPts val="0"/>
              </a:spcAft>
              <a:defRPr/>
            </a:pPr>
            <a:r>
              <a:rPr lang="he-IL" sz="2800" dirty="0">
                <a:latin typeface="+mn-lt"/>
                <a:cs typeface="BN Sharon Bold" pitchFamily="2" charset="-79"/>
              </a:rPr>
              <a:t>ישוב</a:t>
            </a:r>
            <a:endParaRPr lang="he-IL" sz="2800" dirty="0">
              <a:latin typeface="+mn-lt"/>
              <a:cs typeface="BN Sharon Bold" pitchFamily="2" charset="-79"/>
            </a:endParaRPr>
          </a:p>
        </p:txBody>
      </p:sp>
      <p:sp>
        <p:nvSpPr>
          <p:cNvPr id="11" name="TextBox 10"/>
          <p:cNvSpPr txBox="1"/>
          <p:nvPr/>
        </p:nvSpPr>
        <p:spPr>
          <a:xfrm>
            <a:off x="5756275" y="5835650"/>
            <a:ext cx="863600" cy="523875"/>
          </a:xfrm>
          <a:prstGeom prst="rect">
            <a:avLst/>
          </a:prstGeom>
          <a:solidFill>
            <a:schemeClr val="accent3"/>
          </a:solidFill>
          <a:ln w="38100">
            <a:solidFill>
              <a:schemeClr val="tx1"/>
            </a:solidFill>
          </a:ln>
        </p:spPr>
        <p:txBody>
          <a:bodyPr rtlCol="1">
            <a:spAutoFit/>
          </a:bodyPr>
          <a:lstStyle/>
          <a:p>
            <a:pPr fontAlgn="auto">
              <a:spcBef>
                <a:spcPts val="0"/>
              </a:spcBef>
              <a:spcAft>
                <a:spcPts val="0"/>
              </a:spcAft>
              <a:defRPr/>
            </a:pPr>
            <a:r>
              <a:rPr lang="he-IL" sz="2800" dirty="0">
                <a:latin typeface="+mn-lt"/>
                <a:cs typeface="BN Sharon Bold" pitchFamily="2" charset="-79"/>
              </a:rPr>
              <a:t>ישוב</a:t>
            </a:r>
            <a:endParaRPr lang="he-IL" sz="2800" dirty="0">
              <a:latin typeface="+mn-lt"/>
              <a:cs typeface="BN Sharon Bold" pitchFamily="2" charset="-79"/>
            </a:endParaRPr>
          </a:p>
        </p:txBody>
      </p:sp>
      <p:sp>
        <p:nvSpPr>
          <p:cNvPr id="12" name="חיבור 11"/>
          <p:cNvSpPr/>
          <p:nvPr/>
        </p:nvSpPr>
        <p:spPr>
          <a:xfrm>
            <a:off x="1331913" y="5908675"/>
            <a:ext cx="360362" cy="379413"/>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3" name="חיבור 12"/>
          <p:cNvSpPr/>
          <p:nvPr/>
        </p:nvSpPr>
        <p:spPr>
          <a:xfrm>
            <a:off x="2671763" y="5894388"/>
            <a:ext cx="358775" cy="379412"/>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חיבור 13"/>
          <p:cNvSpPr/>
          <p:nvPr/>
        </p:nvSpPr>
        <p:spPr>
          <a:xfrm>
            <a:off x="3995738" y="5908675"/>
            <a:ext cx="360362" cy="379413"/>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5" name="חיבור 14"/>
          <p:cNvSpPr/>
          <p:nvPr/>
        </p:nvSpPr>
        <p:spPr>
          <a:xfrm>
            <a:off x="5364163" y="5908675"/>
            <a:ext cx="360362" cy="379413"/>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6" name="שווה 15"/>
          <p:cNvSpPr/>
          <p:nvPr/>
        </p:nvSpPr>
        <p:spPr>
          <a:xfrm>
            <a:off x="6804025" y="5908675"/>
            <a:ext cx="431800" cy="419100"/>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schemeClr val="tx1"/>
              </a:solidFill>
            </a:endParaRPr>
          </a:p>
        </p:txBody>
      </p:sp>
      <p:sp>
        <p:nvSpPr>
          <p:cNvPr id="17" name="TextBox 16"/>
          <p:cNvSpPr txBox="1"/>
          <p:nvPr/>
        </p:nvSpPr>
        <p:spPr>
          <a:xfrm>
            <a:off x="7308850" y="5641975"/>
            <a:ext cx="1439863" cy="954088"/>
          </a:xfrm>
          <a:prstGeom prst="rect">
            <a:avLst/>
          </a:prstGeom>
          <a:solidFill>
            <a:schemeClr val="tx2">
              <a:lumMod val="40000"/>
              <a:lumOff val="60000"/>
            </a:schemeClr>
          </a:solidFill>
          <a:ln w="38100">
            <a:solidFill>
              <a:schemeClr val="tx1"/>
            </a:solidFill>
          </a:ln>
        </p:spPr>
        <p:txBody>
          <a:bodyPr rtlCol="1">
            <a:spAutoFit/>
          </a:bodyPr>
          <a:lstStyle/>
          <a:p>
            <a:pPr fontAlgn="auto">
              <a:spcBef>
                <a:spcPts val="0"/>
              </a:spcBef>
              <a:spcAft>
                <a:spcPts val="0"/>
              </a:spcAft>
              <a:defRPr/>
            </a:pPr>
            <a:r>
              <a:rPr lang="he-IL" sz="2800" dirty="0">
                <a:latin typeface="+mn-lt"/>
                <a:cs typeface="BN Sharon Bold" pitchFamily="2" charset="-79"/>
              </a:rPr>
              <a:t>מועצה אזורית</a:t>
            </a:r>
            <a:endParaRPr lang="he-IL" sz="2800" dirty="0">
              <a:latin typeface="+mn-lt"/>
              <a:cs typeface="BN Sharon Bold" pitchFamily="2" charset="-79"/>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76375" y="1412875"/>
            <a:ext cx="863600" cy="557213"/>
          </a:xfrm>
          <a:prstGeom prst="rect">
            <a:avLst/>
          </a:prstGeom>
          <a:solidFill>
            <a:schemeClr val="accent3"/>
          </a:solidFill>
          <a:ln w="38100">
            <a:solidFill>
              <a:schemeClr val="tx1"/>
            </a:solidFill>
          </a:ln>
        </p:spPr>
        <p:txBody>
          <a:bodyPr rtlCol="1">
            <a:spAutoFit/>
          </a:bodyPr>
          <a:lstStyle/>
          <a:p>
            <a:pPr fontAlgn="auto">
              <a:spcBef>
                <a:spcPts val="0"/>
              </a:spcBef>
              <a:spcAft>
                <a:spcPts val="0"/>
              </a:spcAft>
              <a:defRPr/>
            </a:pPr>
            <a:r>
              <a:rPr lang="he-IL" sz="2800" dirty="0">
                <a:latin typeface="+mn-lt"/>
                <a:cs typeface="BN Sharon Bold" pitchFamily="2" charset="-79"/>
              </a:rPr>
              <a:t>ישוב</a:t>
            </a:r>
            <a:endParaRPr lang="he-IL" sz="2800" dirty="0">
              <a:latin typeface="+mn-lt"/>
              <a:cs typeface="BN Sharon Bold" pitchFamily="2" charset="-79"/>
            </a:endParaRPr>
          </a:p>
        </p:txBody>
      </p:sp>
      <p:sp>
        <p:nvSpPr>
          <p:cNvPr id="2" name="TextBox 6"/>
          <p:cNvSpPr txBox="1"/>
          <p:nvPr/>
        </p:nvSpPr>
        <p:spPr>
          <a:xfrm>
            <a:off x="3563938" y="1196975"/>
            <a:ext cx="1582737" cy="739775"/>
          </a:xfrm>
          <a:prstGeom prst="rect">
            <a:avLst/>
          </a:prstGeom>
          <a:solidFill>
            <a:schemeClr val="accent3"/>
          </a:solidFill>
          <a:ln w="38100">
            <a:solidFill>
              <a:schemeClr val="tx1"/>
            </a:solidFill>
          </a:ln>
        </p:spPr>
        <p:txBody>
          <a:bodyPr>
            <a:spAutoFit/>
          </a:bodyPr>
          <a:lstStyle/>
          <a:p>
            <a:r>
              <a:rPr lang="he-IL" sz="4000">
                <a:cs typeface="BN Sharon Bold" pitchFamily="2" charset="-79"/>
              </a:rPr>
              <a:t>ישוב</a:t>
            </a:r>
          </a:p>
        </p:txBody>
      </p:sp>
      <p:sp>
        <p:nvSpPr>
          <p:cNvPr id="3" name="TextBox 6"/>
          <p:cNvSpPr txBox="1"/>
          <p:nvPr/>
        </p:nvSpPr>
        <p:spPr>
          <a:xfrm>
            <a:off x="6156325" y="908050"/>
            <a:ext cx="1943100" cy="1044575"/>
          </a:xfrm>
          <a:prstGeom prst="rect">
            <a:avLst/>
          </a:prstGeom>
          <a:solidFill>
            <a:schemeClr val="accent3"/>
          </a:solidFill>
          <a:ln w="38100">
            <a:solidFill>
              <a:schemeClr val="tx1"/>
            </a:solidFill>
          </a:ln>
        </p:spPr>
        <p:txBody>
          <a:bodyPr>
            <a:spAutoFit/>
          </a:bodyPr>
          <a:lstStyle/>
          <a:p>
            <a:r>
              <a:rPr lang="he-IL" sz="6000">
                <a:cs typeface="BN Sharon Bold" pitchFamily="2" charset="-79"/>
              </a:rPr>
              <a:t>ישוב</a:t>
            </a:r>
          </a:p>
        </p:txBody>
      </p:sp>
      <p:sp>
        <p:nvSpPr>
          <p:cNvPr id="19464" name="AutoShape 8"/>
          <p:cNvSpPr>
            <a:spLocks noChangeArrowheads="1"/>
          </p:cNvSpPr>
          <p:nvPr/>
        </p:nvSpPr>
        <p:spPr bwMode="auto">
          <a:xfrm>
            <a:off x="1547813" y="2205038"/>
            <a:ext cx="576262" cy="1081087"/>
          </a:xfrm>
          <a:prstGeom prst="downArrow">
            <a:avLst>
              <a:gd name="adj1" fmla="val 50000"/>
              <a:gd name="adj2" fmla="val 46901"/>
            </a:avLst>
          </a:prstGeom>
          <a:solidFill>
            <a:schemeClr val="tx1"/>
          </a:solidFill>
          <a:ln w="9525">
            <a:solidFill>
              <a:schemeClr val="tx1"/>
            </a:solidFill>
            <a:miter lim="800000"/>
            <a:headEnd/>
            <a:tailEnd/>
          </a:ln>
          <a:effectLst/>
        </p:spPr>
        <p:txBody>
          <a:bodyPr vert="eaVert" wrap="none" anchor="ctr"/>
          <a:lstStyle/>
          <a:p>
            <a:endParaRPr lang="he-IL"/>
          </a:p>
        </p:txBody>
      </p:sp>
      <p:sp>
        <p:nvSpPr>
          <p:cNvPr id="19465" name="AutoShape 9"/>
          <p:cNvSpPr>
            <a:spLocks noChangeArrowheads="1"/>
          </p:cNvSpPr>
          <p:nvPr/>
        </p:nvSpPr>
        <p:spPr bwMode="auto">
          <a:xfrm>
            <a:off x="4067175" y="2205038"/>
            <a:ext cx="576263" cy="1081087"/>
          </a:xfrm>
          <a:prstGeom prst="downArrow">
            <a:avLst>
              <a:gd name="adj1" fmla="val 50000"/>
              <a:gd name="adj2" fmla="val 46901"/>
            </a:avLst>
          </a:prstGeom>
          <a:solidFill>
            <a:schemeClr val="tx1"/>
          </a:solidFill>
          <a:ln w="9525">
            <a:solidFill>
              <a:schemeClr val="tx1"/>
            </a:solidFill>
            <a:miter lim="800000"/>
            <a:headEnd/>
            <a:tailEnd/>
          </a:ln>
          <a:effectLst/>
        </p:spPr>
        <p:txBody>
          <a:bodyPr vert="eaVert" wrap="none" anchor="ctr"/>
          <a:lstStyle/>
          <a:p>
            <a:endParaRPr lang="he-IL"/>
          </a:p>
        </p:txBody>
      </p:sp>
      <p:sp>
        <p:nvSpPr>
          <p:cNvPr id="19466" name="AutoShape 10"/>
          <p:cNvSpPr>
            <a:spLocks noChangeArrowheads="1"/>
          </p:cNvSpPr>
          <p:nvPr/>
        </p:nvSpPr>
        <p:spPr bwMode="auto">
          <a:xfrm>
            <a:off x="6804025" y="2205038"/>
            <a:ext cx="576263" cy="1081087"/>
          </a:xfrm>
          <a:prstGeom prst="downArrow">
            <a:avLst>
              <a:gd name="adj1" fmla="val 50000"/>
              <a:gd name="adj2" fmla="val 46901"/>
            </a:avLst>
          </a:prstGeom>
          <a:solidFill>
            <a:schemeClr val="tx1"/>
          </a:solidFill>
          <a:ln w="9525">
            <a:solidFill>
              <a:schemeClr val="tx1"/>
            </a:solidFill>
            <a:miter lim="800000"/>
            <a:headEnd/>
            <a:tailEnd/>
          </a:ln>
          <a:effectLst/>
        </p:spPr>
        <p:txBody>
          <a:bodyPr vert="eaVert" wrap="none" anchor="ctr"/>
          <a:lstStyle/>
          <a:p>
            <a:endParaRPr lang="he-IL"/>
          </a:p>
        </p:txBody>
      </p:sp>
      <p:sp>
        <p:nvSpPr>
          <p:cNvPr id="19467" name="Text Box 11"/>
          <p:cNvSpPr txBox="1">
            <a:spLocks noChangeArrowheads="1"/>
          </p:cNvSpPr>
          <p:nvPr/>
        </p:nvSpPr>
        <p:spPr bwMode="auto">
          <a:xfrm>
            <a:off x="611188" y="3429000"/>
            <a:ext cx="2160587" cy="2227263"/>
          </a:xfrm>
          <a:prstGeom prst="rect">
            <a:avLst/>
          </a:prstGeom>
          <a:noFill/>
          <a:ln w="9525">
            <a:noFill/>
            <a:miter lim="800000"/>
            <a:headEnd/>
            <a:tailEnd/>
          </a:ln>
          <a:effectLst/>
        </p:spPr>
        <p:txBody>
          <a:bodyPr>
            <a:spAutoFit/>
          </a:bodyPr>
          <a:lstStyle/>
          <a:p>
            <a:pPr>
              <a:spcBef>
                <a:spcPct val="50000"/>
              </a:spcBef>
            </a:pPr>
            <a:r>
              <a:rPr lang="he-IL" sz="2800"/>
              <a:t>מצטרף לעוד ישובים קטנים ויחד הם מרכיבים מועצה אזורית</a:t>
            </a:r>
            <a:endParaRPr lang="en-US" sz="2800"/>
          </a:p>
        </p:txBody>
      </p:sp>
      <p:sp>
        <p:nvSpPr>
          <p:cNvPr id="19468" name="Text Box 12"/>
          <p:cNvSpPr txBox="1">
            <a:spLocks noChangeArrowheads="1"/>
          </p:cNvSpPr>
          <p:nvPr/>
        </p:nvSpPr>
        <p:spPr bwMode="auto">
          <a:xfrm>
            <a:off x="3276600" y="3500438"/>
            <a:ext cx="2232025" cy="519112"/>
          </a:xfrm>
          <a:prstGeom prst="rect">
            <a:avLst/>
          </a:prstGeom>
          <a:noFill/>
          <a:ln w="9525">
            <a:noFill/>
            <a:miter lim="800000"/>
            <a:headEnd/>
            <a:tailEnd/>
          </a:ln>
          <a:effectLst/>
        </p:spPr>
        <p:txBody>
          <a:bodyPr>
            <a:spAutoFit/>
          </a:bodyPr>
          <a:lstStyle/>
          <a:p>
            <a:pPr>
              <a:spcBef>
                <a:spcPct val="50000"/>
              </a:spcBef>
            </a:pPr>
            <a:r>
              <a:rPr lang="he-IL" sz="2800"/>
              <a:t>מועצה מקומית</a:t>
            </a:r>
            <a:endParaRPr lang="en-US" sz="2800"/>
          </a:p>
        </p:txBody>
      </p:sp>
      <p:sp>
        <p:nvSpPr>
          <p:cNvPr id="19469" name="Text Box 13"/>
          <p:cNvSpPr txBox="1">
            <a:spLocks noChangeArrowheads="1"/>
          </p:cNvSpPr>
          <p:nvPr/>
        </p:nvSpPr>
        <p:spPr bwMode="auto">
          <a:xfrm>
            <a:off x="5364163" y="3429000"/>
            <a:ext cx="2447925" cy="519113"/>
          </a:xfrm>
          <a:prstGeom prst="rect">
            <a:avLst/>
          </a:prstGeom>
          <a:noFill/>
          <a:ln w="9525">
            <a:noFill/>
            <a:miter lim="800000"/>
            <a:headEnd/>
            <a:tailEnd/>
          </a:ln>
          <a:effectLst/>
        </p:spPr>
        <p:txBody>
          <a:bodyPr>
            <a:spAutoFit/>
          </a:bodyPr>
          <a:lstStyle/>
          <a:p>
            <a:pPr>
              <a:spcBef>
                <a:spcPct val="50000"/>
              </a:spcBef>
            </a:pPr>
            <a:r>
              <a:rPr lang="he-IL" sz="2800"/>
              <a:t>עירייה</a:t>
            </a: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259632" y="113301"/>
            <a:ext cx="6624736" cy="1323439"/>
          </a:xfrm>
          <a:prstGeom prst="rect">
            <a:avLst/>
          </a:prstGeom>
          <a:noFill/>
        </p:spPr>
        <p:txBody>
          <a:bodyPr>
            <a:spAutoFit/>
          </a:bodyPr>
          <a:lstStyle/>
          <a:p>
            <a:pPr algn="ctr" fontAlgn="auto">
              <a:spcBef>
                <a:spcPts val="0"/>
              </a:spcBef>
              <a:spcAft>
                <a:spcPts val="0"/>
              </a:spcAft>
              <a:defRPr/>
            </a:pPr>
            <a:r>
              <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איגוד ערים</a:t>
            </a:r>
            <a:endParaRPr lang="he-IL"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pic>
        <p:nvPicPr>
          <p:cNvPr id="9219" name="Picture 2" descr="http://1.bp.blogspot.com/_N3-FkhKwCv0/TML2HFwWprI/AAAAAAAABHM/PfmNgMnXbjU/s1600/QuestionMark.jpg"/>
          <p:cNvPicPr>
            <a:picLocks noChangeAspect="1" noChangeArrowheads="1"/>
          </p:cNvPicPr>
          <p:nvPr/>
        </p:nvPicPr>
        <p:blipFill>
          <a:blip r:embed="rId2" cstate="print"/>
          <a:srcRect/>
          <a:stretch>
            <a:fillRect/>
          </a:stretch>
        </p:blipFill>
        <p:spPr bwMode="auto">
          <a:xfrm>
            <a:off x="1884363" y="1268413"/>
            <a:ext cx="5375275" cy="403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קבוצה 10"/>
          <p:cNvGrpSpPr>
            <a:grpSpLocks/>
          </p:cNvGrpSpPr>
          <p:nvPr/>
        </p:nvGrpSpPr>
        <p:grpSpPr bwMode="auto">
          <a:xfrm>
            <a:off x="1082675" y="1071563"/>
            <a:ext cx="6491288" cy="3101975"/>
            <a:chOff x="1384152" y="3525567"/>
            <a:chExt cx="4353434" cy="2242795"/>
          </a:xfrm>
        </p:grpSpPr>
        <p:sp>
          <p:nvSpPr>
            <p:cNvPr id="10243" name="Text Box 11"/>
            <p:cNvSpPr txBox="1">
              <a:spLocks noChangeArrowheads="1"/>
            </p:cNvSpPr>
            <p:nvPr/>
          </p:nvSpPr>
          <p:spPr bwMode="auto">
            <a:xfrm>
              <a:off x="2595481" y="3525567"/>
              <a:ext cx="2492014" cy="600887"/>
            </a:xfrm>
            <a:prstGeom prst="rect">
              <a:avLst/>
            </a:prstGeom>
            <a:solidFill>
              <a:srgbClr val="FF0000"/>
            </a:solidFill>
            <a:ln w="19050">
              <a:solidFill>
                <a:schemeClr val="tx1"/>
              </a:solidFill>
              <a:miter lim="800000"/>
              <a:headEnd/>
              <a:tailEnd/>
            </a:ln>
            <a:effectLst/>
          </p:spPr>
          <p:txBody>
            <a:bodyPr>
              <a:spAutoFit/>
            </a:bodyPr>
            <a:lstStyle/>
            <a:p>
              <a:pPr>
                <a:spcBef>
                  <a:spcPct val="50000"/>
                </a:spcBef>
              </a:pPr>
              <a:r>
                <a:rPr lang="he-IL" sz="4800"/>
                <a:t>רשות מקומית</a:t>
              </a:r>
              <a:endParaRPr lang="en-US" sz="4800"/>
            </a:p>
          </p:txBody>
        </p:sp>
        <p:sp>
          <p:nvSpPr>
            <p:cNvPr id="10244" name="Line 12"/>
            <p:cNvSpPr>
              <a:spLocks noChangeShapeType="1"/>
            </p:cNvSpPr>
            <p:nvPr/>
          </p:nvSpPr>
          <p:spPr bwMode="auto">
            <a:xfrm flipH="1">
              <a:off x="2270436" y="4265870"/>
              <a:ext cx="758439" cy="423030"/>
            </a:xfrm>
            <a:prstGeom prst="line">
              <a:avLst/>
            </a:prstGeom>
            <a:noFill/>
            <a:ln w="9525">
              <a:solidFill>
                <a:schemeClr val="tx1"/>
              </a:solidFill>
              <a:round/>
              <a:headEnd/>
              <a:tailEnd type="triangle" w="med" len="med"/>
            </a:ln>
            <a:effectLst/>
          </p:spPr>
          <p:txBody>
            <a:bodyPr/>
            <a:lstStyle/>
            <a:p>
              <a:endParaRPr lang="he-IL"/>
            </a:p>
          </p:txBody>
        </p:sp>
        <p:sp>
          <p:nvSpPr>
            <p:cNvPr id="10245" name="Line 13"/>
            <p:cNvSpPr>
              <a:spLocks noChangeShapeType="1"/>
            </p:cNvSpPr>
            <p:nvPr/>
          </p:nvSpPr>
          <p:spPr bwMode="auto">
            <a:xfrm flipH="1">
              <a:off x="3678965" y="4265870"/>
              <a:ext cx="0" cy="528788"/>
            </a:xfrm>
            <a:prstGeom prst="line">
              <a:avLst/>
            </a:prstGeom>
            <a:noFill/>
            <a:ln w="9525">
              <a:solidFill>
                <a:schemeClr val="tx1"/>
              </a:solidFill>
              <a:round/>
              <a:headEnd/>
              <a:tailEnd type="triangle" w="med" len="med"/>
            </a:ln>
            <a:effectLst/>
          </p:spPr>
          <p:txBody>
            <a:bodyPr/>
            <a:lstStyle/>
            <a:p>
              <a:endParaRPr lang="he-IL"/>
            </a:p>
          </p:txBody>
        </p:sp>
        <p:sp>
          <p:nvSpPr>
            <p:cNvPr id="10246" name="Line 14"/>
            <p:cNvSpPr>
              <a:spLocks noChangeShapeType="1"/>
            </p:cNvSpPr>
            <p:nvPr/>
          </p:nvSpPr>
          <p:spPr bwMode="auto">
            <a:xfrm>
              <a:off x="4654101" y="4265870"/>
              <a:ext cx="433394" cy="528788"/>
            </a:xfrm>
            <a:prstGeom prst="line">
              <a:avLst/>
            </a:prstGeom>
            <a:noFill/>
            <a:ln w="9525">
              <a:solidFill>
                <a:schemeClr val="tx1"/>
              </a:solidFill>
              <a:round/>
              <a:headEnd/>
              <a:tailEnd type="triangle" w="med" len="med"/>
            </a:ln>
            <a:effectLst/>
          </p:spPr>
          <p:txBody>
            <a:bodyPr/>
            <a:lstStyle/>
            <a:p>
              <a:endParaRPr lang="he-IL"/>
            </a:p>
          </p:txBody>
        </p:sp>
        <p:sp>
          <p:nvSpPr>
            <p:cNvPr id="10247" name="Text Box 16"/>
            <p:cNvSpPr txBox="1">
              <a:spLocks noChangeArrowheads="1"/>
            </p:cNvSpPr>
            <p:nvPr/>
          </p:nvSpPr>
          <p:spPr bwMode="auto">
            <a:xfrm>
              <a:off x="1384152" y="4900415"/>
              <a:ext cx="1083484" cy="467356"/>
            </a:xfrm>
            <a:prstGeom prst="rect">
              <a:avLst/>
            </a:prstGeom>
            <a:solidFill>
              <a:srgbClr val="00FF00"/>
            </a:solidFill>
            <a:ln w="19050">
              <a:solidFill>
                <a:schemeClr val="tx1"/>
              </a:solidFill>
              <a:miter lim="800000"/>
              <a:headEnd/>
              <a:tailEnd/>
            </a:ln>
            <a:effectLst/>
          </p:spPr>
          <p:txBody>
            <a:bodyPr>
              <a:spAutoFit/>
            </a:bodyPr>
            <a:lstStyle/>
            <a:p>
              <a:pPr>
                <a:spcBef>
                  <a:spcPct val="50000"/>
                </a:spcBef>
              </a:pPr>
              <a:r>
                <a:rPr lang="he-IL" sz="3600"/>
                <a:t>סמכויות</a:t>
              </a:r>
              <a:endParaRPr lang="en-US" sz="3600"/>
            </a:p>
          </p:txBody>
        </p:sp>
        <p:sp>
          <p:nvSpPr>
            <p:cNvPr id="10248" name="Text Box 17"/>
            <p:cNvSpPr txBox="1">
              <a:spLocks noChangeArrowheads="1"/>
            </p:cNvSpPr>
            <p:nvPr/>
          </p:nvSpPr>
          <p:spPr bwMode="auto">
            <a:xfrm>
              <a:off x="2920526" y="4900415"/>
              <a:ext cx="1191833" cy="867947"/>
            </a:xfrm>
            <a:prstGeom prst="rect">
              <a:avLst/>
            </a:prstGeom>
            <a:solidFill>
              <a:srgbClr val="00FF00"/>
            </a:solidFill>
            <a:ln w="19050">
              <a:solidFill>
                <a:schemeClr val="tx1"/>
              </a:solidFill>
              <a:miter lim="800000"/>
              <a:headEnd/>
              <a:tailEnd/>
            </a:ln>
            <a:effectLst/>
          </p:spPr>
          <p:txBody>
            <a:bodyPr>
              <a:spAutoFit/>
            </a:bodyPr>
            <a:lstStyle/>
            <a:p>
              <a:pPr>
                <a:spcBef>
                  <a:spcPct val="50000"/>
                </a:spcBef>
              </a:pPr>
              <a:r>
                <a:rPr lang="he-IL" sz="3600"/>
                <a:t>מקורות הכנסה</a:t>
              </a:r>
              <a:endParaRPr lang="en-US" sz="3600"/>
            </a:p>
          </p:txBody>
        </p:sp>
        <p:sp>
          <p:nvSpPr>
            <p:cNvPr id="10249" name="Text Box 18"/>
            <p:cNvSpPr txBox="1">
              <a:spLocks noChangeArrowheads="1"/>
            </p:cNvSpPr>
            <p:nvPr/>
          </p:nvSpPr>
          <p:spPr bwMode="auto">
            <a:xfrm>
              <a:off x="4545753" y="4900415"/>
              <a:ext cx="1191833" cy="467356"/>
            </a:xfrm>
            <a:prstGeom prst="rect">
              <a:avLst/>
            </a:prstGeom>
            <a:solidFill>
              <a:srgbClr val="00FF00"/>
            </a:solidFill>
            <a:ln w="19050">
              <a:solidFill>
                <a:schemeClr val="tx1"/>
              </a:solidFill>
              <a:miter lim="800000"/>
              <a:headEnd/>
              <a:tailEnd/>
            </a:ln>
            <a:effectLst/>
          </p:spPr>
          <p:txBody>
            <a:bodyPr>
              <a:spAutoFit/>
            </a:bodyPr>
            <a:lstStyle/>
            <a:p>
              <a:pPr>
                <a:spcBef>
                  <a:spcPct val="50000"/>
                </a:spcBef>
              </a:pPr>
              <a:r>
                <a:rPr lang="he-IL" sz="3600"/>
                <a:t>תפקידים</a:t>
              </a:r>
              <a:endParaRPr lang="en-US" sz="360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500</Words>
  <Application>Microsoft Office PowerPoint</Application>
  <PresentationFormat>On-screen Show (4:3)</PresentationFormat>
  <Paragraphs>108</Paragraphs>
  <Slides>17</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Arial</vt:lpstr>
      <vt:lpstr>Times New Roman</vt:lpstr>
      <vt:lpstr>BN Sharon Bold</vt:lpstr>
      <vt:lpstr>ערכת נושא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רוני</dc:creator>
  <cp:lastModifiedBy>Ron</cp:lastModifiedBy>
  <cp:revision>18</cp:revision>
  <dcterms:created xsi:type="dcterms:W3CDTF">2011-01-23T14:46:25Z</dcterms:created>
  <dcterms:modified xsi:type="dcterms:W3CDTF">2011-03-12T17:45:13Z</dcterms:modified>
</cp:coreProperties>
</file>